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9"/>
  </p:notesMasterIdLst>
  <p:sldIdLst>
    <p:sldId id="256" r:id="rId2"/>
    <p:sldId id="275" r:id="rId3"/>
    <p:sldId id="257" r:id="rId4"/>
    <p:sldId id="258" r:id="rId5"/>
    <p:sldId id="260" r:id="rId6"/>
    <p:sldId id="277" r:id="rId7"/>
    <p:sldId id="261" r:id="rId8"/>
    <p:sldId id="263" r:id="rId9"/>
    <p:sldId id="262" r:id="rId10"/>
    <p:sldId id="265" r:id="rId11"/>
    <p:sldId id="266" r:id="rId12"/>
    <p:sldId id="270" r:id="rId13"/>
    <p:sldId id="271" r:id="rId14"/>
    <p:sldId id="272" r:id="rId15"/>
    <p:sldId id="274" r:id="rId16"/>
    <p:sldId id="278" r:id="rId17"/>
    <p:sldId id="276" r:id="rId18"/>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7" d="100"/>
          <a:sy n="107" d="100"/>
        </p:scale>
        <p:origin x="-72" y="22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725C1E2-27A1-4787-BF3D-6D6E3DF05CEB}" type="datetimeFigureOut">
              <a:rPr lang="en-GB"/>
              <a:pPr>
                <a:defRPr/>
              </a:pPr>
              <a:t>07/10/2013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EC592AEE-9AC8-4A17-AA47-FCAA80D28072}"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endParaRPr lang="en-GB"/>
          </a:p>
        </p:txBody>
      </p:sp>
      <p:sp>
        <p:nvSpPr>
          <p:cNvPr id="7" name="Footer Placeholder 4"/>
          <p:cNvSpPr>
            <a:spLocks noGrp="1"/>
          </p:cNvSpPr>
          <p:nvPr>
            <p:ph type="ftr" sz="quarter" idx="11"/>
          </p:nvPr>
        </p:nvSpPr>
        <p:spPr/>
        <p:txBody>
          <a:bodyPr/>
          <a:lstStyle>
            <a:lvl1pPr>
              <a:defRPr/>
            </a:lvl1pPr>
          </a:lstStyle>
          <a:p>
            <a:pPr>
              <a:defRPr/>
            </a:pPr>
            <a:endParaRPr lang="en-GB"/>
          </a:p>
        </p:txBody>
      </p:sp>
      <p:sp>
        <p:nvSpPr>
          <p:cNvPr id="8" name="Slide Number Placeholder 5"/>
          <p:cNvSpPr>
            <a:spLocks noGrp="1"/>
          </p:cNvSpPr>
          <p:nvPr>
            <p:ph type="sldNum" sz="quarter" idx="12"/>
          </p:nvPr>
        </p:nvSpPr>
        <p:spPr/>
        <p:txBody>
          <a:bodyPr/>
          <a:lstStyle>
            <a:lvl1pPr>
              <a:defRPr/>
            </a:lvl1pPr>
          </a:lstStyle>
          <a:p>
            <a:pPr>
              <a:defRPr/>
            </a:pPr>
            <a:fld id="{D4A61619-7704-46BA-B6AC-C02236D51AFC}"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1FB5E32A-DF55-4910-B2E9-043B57764E40}"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GB"/>
          </a:p>
        </p:txBody>
      </p:sp>
      <p:sp>
        <p:nvSpPr>
          <p:cNvPr id="7" name="Footer Placeholder 4"/>
          <p:cNvSpPr>
            <a:spLocks noGrp="1"/>
          </p:cNvSpPr>
          <p:nvPr>
            <p:ph type="ftr" sz="quarter" idx="11"/>
          </p:nvPr>
        </p:nvSpPr>
        <p:spPr/>
        <p:txBody>
          <a:bodyPr/>
          <a:lstStyle>
            <a:lvl1pPr>
              <a:defRPr/>
            </a:lvl1pPr>
          </a:lstStyle>
          <a:p>
            <a:pPr>
              <a:defRPr/>
            </a:pPr>
            <a:endParaRPr lang="en-GB"/>
          </a:p>
        </p:txBody>
      </p:sp>
      <p:sp>
        <p:nvSpPr>
          <p:cNvPr id="8" name="Slide Number Placeholder 5"/>
          <p:cNvSpPr>
            <a:spLocks noGrp="1"/>
          </p:cNvSpPr>
          <p:nvPr>
            <p:ph type="sldNum" sz="quarter" idx="12"/>
          </p:nvPr>
        </p:nvSpPr>
        <p:spPr/>
        <p:txBody>
          <a:bodyPr/>
          <a:lstStyle>
            <a:lvl1pPr>
              <a:defRPr/>
            </a:lvl1pPr>
          </a:lstStyle>
          <a:p>
            <a:pPr>
              <a:defRPr/>
            </a:pPr>
            <a:fld id="{FCC0D5C3-A6E9-4473-B1CC-F4EE86F35D96}"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a:ln/>
        </p:spPr>
        <p:txBody>
          <a:bodyPr/>
          <a:lstStyle>
            <a:lvl1pPr>
              <a:defRPr/>
            </a:lvl1pPr>
          </a:lstStyle>
          <a:p>
            <a:pPr>
              <a:defRPr/>
            </a:pPr>
            <a:fld id="{A8BB228B-757D-4667-9D60-311B294D960C}"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a:ln/>
        </p:spPr>
        <p:txBody>
          <a:bodyPr/>
          <a:lstStyle>
            <a:lvl1pPr>
              <a:defRPr/>
            </a:lvl1pPr>
          </a:lstStyle>
          <a:p>
            <a:pPr>
              <a:defRPr/>
            </a:pPr>
            <a:fld id="{7043B80E-74C0-48DD-B8D6-FDB940DA5D1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a:ln/>
        </p:spPr>
        <p:txBody>
          <a:bodyPr/>
          <a:lstStyle>
            <a:lvl1pPr>
              <a:defRPr/>
            </a:lvl1pPr>
          </a:lstStyle>
          <a:p>
            <a:pPr>
              <a:defRPr/>
            </a:pPr>
            <a:fld id="{F433A156-93BA-4819-881F-AFEDFBD0F606}"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a:ln/>
        </p:spPr>
        <p:txBody>
          <a:bodyPr/>
          <a:lstStyle>
            <a:lvl1pPr>
              <a:defRPr/>
            </a:lvl1pPr>
          </a:lstStyle>
          <a:p>
            <a:pPr>
              <a:defRPr/>
            </a:pPr>
            <a:fld id="{7ABBD326-E1EB-4BEC-99BE-03B551E5EBA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GB"/>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en-GB"/>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A77878AA-1530-4124-8687-63BE10C9AC47}"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smtClean="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5"/>
          </p:nvPr>
        </p:nvSpPr>
        <p:spPr/>
        <p:txBody>
          <a:bodyPr/>
          <a:lstStyle>
            <a:lvl1pPr>
              <a:defRPr/>
            </a:lvl1pPr>
          </a:lstStyle>
          <a:p>
            <a:pPr>
              <a:defRPr/>
            </a:pPr>
            <a:endParaRPr lang="en-GB"/>
          </a:p>
        </p:txBody>
      </p:sp>
      <p:sp>
        <p:nvSpPr>
          <p:cNvPr id="8" name="Footer Placeholder 5"/>
          <p:cNvSpPr>
            <a:spLocks noGrp="1"/>
          </p:cNvSpPr>
          <p:nvPr>
            <p:ph type="ftr" sz="quarter" idx="16"/>
          </p:nvPr>
        </p:nvSpPr>
        <p:spPr/>
        <p:txBody>
          <a:bodyPr/>
          <a:lstStyle>
            <a:lvl1pPr>
              <a:defRPr/>
            </a:lvl1pPr>
          </a:lstStyle>
          <a:p>
            <a:pPr>
              <a:defRPr/>
            </a:pPr>
            <a:endParaRPr lang="en-GB"/>
          </a:p>
        </p:txBody>
      </p:sp>
      <p:sp>
        <p:nvSpPr>
          <p:cNvPr id="9" name="Slide Number Placeholder 6"/>
          <p:cNvSpPr>
            <a:spLocks noGrp="1"/>
          </p:cNvSpPr>
          <p:nvPr>
            <p:ph type="sldNum" sz="quarter" idx="17"/>
          </p:nvPr>
        </p:nvSpPr>
        <p:spPr/>
        <p:txBody>
          <a:bodyPr/>
          <a:lstStyle>
            <a:lvl1pPr>
              <a:defRPr/>
            </a:lvl1pPr>
          </a:lstStyle>
          <a:p>
            <a:pPr>
              <a:defRPr/>
            </a:pPr>
            <a:fld id="{1B780695-1C8B-4EAB-B250-AC9D64490EF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2B0B9864-AB07-4DD8-A289-6A27CF82B63C}"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70D185D4-0D3F-417A-9D60-4C4C5B14D472}"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a:defRPr sz="1200">
                <a:solidFill>
                  <a:srgbClr val="FFFFFF"/>
                </a:solidFill>
              </a:defRPr>
            </a:lvl1pPr>
          </a:lstStyle>
          <a:p>
            <a:pPr>
              <a:defRPr/>
            </a:pPr>
            <a:endParaRPr lang="en-GB"/>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a:defRPr sz="1000" cap="all" spc="200" baseline="0">
                <a:solidFill>
                  <a:srgbClr val="FFFFFF"/>
                </a:solidFill>
              </a:defRPr>
            </a:lvl1pPr>
          </a:lstStyle>
          <a:p>
            <a:pPr>
              <a:defRPr/>
            </a:pPr>
            <a:endParaRPr lang="en-GB"/>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a:defRPr/>
            </a:pPr>
            <a:fld id="{5DCA8707-981B-4676-A2A2-8BC503AAEDC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68" r:id="rId1"/>
    <p:sldLayoutId id="2147483767" r:id="rId2"/>
    <p:sldLayoutId id="2147483769" r:id="rId3"/>
    <p:sldLayoutId id="2147483766" r:id="rId4"/>
    <p:sldLayoutId id="2147483765" r:id="rId5"/>
    <p:sldLayoutId id="2147483764" r:id="rId6"/>
    <p:sldLayoutId id="2147483763" r:id="rId7"/>
    <p:sldLayoutId id="2147483770" r:id="rId8"/>
    <p:sldLayoutId id="2147483771" r:id="rId9"/>
    <p:sldLayoutId id="2147483762" r:id="rId10"/>
    <p:sldLayoutId id="2147483761" r:id="rId11"/>
  </p:sldLayoutIdLst>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mcgraw-hill.co.uk/html/0335242790.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rot="19113366">
            <a:off x="688975" y="1371600"/>
            <a:ext cx="7772400" cy="1165225"/>
          </a:xfrm>
        </p:spPr>
        <p:txBody>
          <a:bodyPr/>
          <a:lstStyle/>
          <a:p>
            <a:pPr eaLnBrk="1" fontAlgn="auto" hangingPunct="1">
              <a:spcAft>
                <a:spcPts val="0"/>
              </a:spcAft>
              <a:defRPr/>
            </a:pPr>
            <a:r>
              <a:rPr lang="en-GB" sz="3400" dirty="0" smtClean="0">
                <a:solidFill>
                  <a:schemeClr val="accent3">
                    <a:lumMod val="50000"/>
                  </a:schemeClr>
                </a:solidFill>
                <a:latin typeface="Calibri" pitchFamily="34" charset="0"/>
              </a:rPr>
              <a:t>NAWE CONFERENCE YORK, 2012</a:t>
            </a:r>
            <a:br>
              <a:rPr lang="en-GB" sz="3400" dirty="0" smtClean="0">
                <a:solidFill>
                  <a:schemeClr val="accent3">
                    <a:lumMod val="50000"/>
                  </a:schemeClr>
                </a:solidFill>
                <a:latin typeface="Calibri" pitchFamily="34" charset="0"/>
              </a:rPr>
            </a:br>
            <a:r>
              <a:rPr lang="en-GB" sz="3400" dirty="0" smtClean="0">
                <a:solidFill>
                  <a:schemeClr val="accent3">
                    <a:lumMod val="50000"/>
                  </a:schemeClr>
                </a:solidFill>
                <a:latin typeface="Calibri" pitchFamily="34" charset="0"/>
              </a:rPr>
              <a:t>Delight, Entice, Inspire</a:t>
            </a:r>
          </a:p>
        </p:txBody>
      </p:sp>
      <p:sp>
        <p:nvSpPr>
          <p:cNvPr id="2051" name="Rectangle 3"/>
          <p:cNvSpPr>
            <a:spLocks noGrp="1" noChangeArrowheads="1"/>
          </p:cNvSpPr>
          <p:nvPr>
            <p:ph type="subTitle" idx="1"/>
          </p:nvPr>
        </p:nvSpPr>
        <p:spPr>
          <a:xfrm rot="19136486">
            <a:off x="1489075" y="2855913"/>
            <a:ext cx="6400800" cy="322262"/>
          </a:xfrm>
        </p:spPr>
        <p:txBody>
          <a:bodyPr rtlCol="0"/>
          <a:lstStyle/>
          <a:p>
            <a:pPr eaLnBrk="1" fontAlgn="auto" hangingPunct="1">
              <a:spcAft>
                <a:spcPts val="0"/>
              </a:spcAft>
              <a:buFont typeface="Arial" pitchFamily="34" charset="0"/>
              <a:buNone/>
              <a:defRPr/>
            </a:pPr>
            <a:r>
              <a:rPr lang="en-GB">
                <a:latin typeface="Calibri" pitchFamily="34" charset="0"/>
              </a:rPr>
              <a:t>Writing exercises that deliver and engage</a:t>
            </a:r>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179388" y="5229225"/>
            <a:ext cx="8785225" cy="1354138"/>
          </a:xfrm>
          <a:prstGeom prst="rect">
            <a:avLst/>
          </a:prstGeom>
          <a:noFill/>
          <a:ln w="9525">
            <a:noFill/>
            <a:miter lim="800000"/>
            <a:headEnd/>
            <a:tailEnd/>
          </a:ln>
        </p:spPr>
        <p:txBody>
          <a:bodyPr>
            <a:spAutoFit/>
          </a:bodyPr>
          <a:lstStyle/>
          <a:p>
            <a:r>
              <a:rPr lang="en-US" b="1">
                <a:solidFill>
                  <a:schemeClr val="bg1"/>
                </a:solidFill>
                <a:latin typeface="Calibri" pitchFamily="34" charset="0"/>
              </a:rPr>
              <a:t>For more information see online publication at: </a:t>
            </a:r>
            <a:r>
              <a:rPr lang="en-US">
                <a:solidFill>
                  <a:schemeClr val="bg1"/>
                </a:solidFill>
                <a:latin typeface="Calibri" pitchFamily="34" charset="0"/>
              </a:rPr>
              <a:t>http://www.ukla.org/conferences/proceedings/the_47th_ukla_international_conference/vUKLA 47th International Conference University of Chester 15th -17th July 2011:Teaching Creative Writing in the Primary School: an exploratory study</a:t>
            </a:r>
            <a:endParaRPr lang="en-US" sz="2800">
              <a:solidFill>
                <a:schemeClr val="bg1"/>
              </a:solidFill>
              <a:latin typeface="Calibri" pitchFamily="34" charset="0"/>
            </a:endParaRPr>
          </a:p>
        </p:txBody>
      </p:sp>
      <p:sp>
        <p:nvSpPr>
          <p:cNvPr id="7174" name="Rectangle 4"/>
          <p:cNvSpPr>
            <a:spLocks noChangeArrowheads="1"/>
          </p:cNvSpPr>
          <p:nvPr/>
        </p:nvSpPr>
        <p:spPr bwMode="auto">
          <a:xfrm>
            <a:off x="676275" y="620713"/>
            <a:ext cx="7346950" cy="4400550"/>
          </a:xfrm>
          <a:prstGeom prst="rect">
            <a:avLst/>
          </a:prstGeom>
          <a:noFill/>
          <a:ln>
            <a:noFill/>
          </a:ln>
          <a:extLst>
            <a:ext uri="{909E8E84-426E-40DD-AFC4-6F175D3DCCD1}"/>
            <a:ext uri="{91240B29-F687-4F45-9708-019B960494DF}"/>
          </a:extLst>
        </p:spPr>
        <p:txBody>
          <a:bodyPr>
            <a:spAutoFit/>
          </a:bodyPr>
          <a:lstStyle/>
          <a:p>
            <a:pPr marL="285750" indent="-285750">
              <a:buFont typeface="Arial" pitchFamily="34" charset="0"/>
              <a:buChar char="•"/>
              <a:defRPr/>
            </a:pPr>
            <a:endParaRPr lang="en-US" sz="2000" b="1" dirty="0">
              <a:solidFill>
                <a:schemeClr val="accent6">
                  <a:lumMod val="75000"/>
                </a:schemeClr>
              </a:solidFill>
              <a:latin typeface="Calibri" charset="0"/>
            </a:endParaRPr>
          </a:p>
          <a:p>
            <a:pPr marL="285750" indent="-285750">
              <a:buFont typeface="Arial" pitchFamily="34" charset="0"/>
              <a:buChar char="•"/>
              <a:defRPr/>
            </a:pPr>
            <a:r>
              <a:rPr lang="en-US" sz="2000" b="1" dirty="0">
                <a:solidFill>
                  <a:schemeClr val="accent6">
                    <a:lumMod val="75000"/>
                  </a:schemeClr>
                </a:solidFill>
                <a:latin typeface="Calibri" charset="0"/>
              </a:rPr>
              <a:t>These </a:t>
            </a:r>
            <a:r>
              <a:rPr lang="en-US" sz="2000" b="1" dirty="0">
                <a:solidFill>
                  <a:schemeClr val="accent6">
                    <a:lumMod val="75000"/>
                  </a:schemeClr>
                </a:solidFill>
                <a:latin typeface="Calibri" charset="0"/>
              </a:rPr>
              <a:t>exercises are taken from my book, co-authored with Dr Robyn Cox, </a:t>
            </a:r>
            <a:r>
              <a:rPr lang="en-US" sz="2000" b="1" i="1" dirty="0">
                <a:solidFill>
                  <a:schemeClr val="accent6">
                    <a:lumMod val="75000"/>
                  </a:schemeClr>
                </a:solidFill>
                <a:latin typeface="Calibri" charset="0"/>
              </a:rPr>
              <a:t>Teaching </a:t>
            </a:r>
            <a:r>
              <a:rPr lang="en-US" sz="2000" b="1" i="1" dirty="0">
                <a:solidFill>
                  <a:schemeClr val="accent6">
                    <a:lumMod val="75000"/>
                  </a:schemeClr>
                </a:solidFill>
                <a:latin typeface="Calibri" charset="0"/>
              </a:rPr>
              <a:t>Creative Writing in the Primary </a:t>
            </a:r>
            <a:r>
              <a:rPr lang="en-US" sz="2000" b="1" i="1" dirty="0">
                <a:solidFill>
                  <a:schemeClr val="accent6">
                    <a:lumMod val="75000"/>
                  </a:schemeClr>
                </a:solidFill>
                <a:latin typeface="Calibri" charset="0"/>
              </a:rPr>
              <a:t>School </a:t>
            </a:r>
            <a:r>
              <a:rPr lang="en-US" sz="2000" b="1" dirty="0">
                <a:solidFill>
                  <a:schemeClr val="accent6">
                    <a:lumMod val="75000"/>
                  </a:schemeClr>
                </a:solidFill>
                <a:latin typeface="Calibri" charset="0"/>
              </a:rPr>
              <a:t>(</a:t>
            </a:r>
            <a:r>
              <a:rPr lang="en-US" sz="2000" b="1" dirty="0" err="1">
                <a:solidFill>
                  <a:schemeClr val="accent6">
                    <a:lumMod val="75000"/>
                  </a:schemeClr>
                </a:solidFill>
                <a:latin typeface="Calibri" charset="0"/>
              </a:rPr>
              <a:t>McGrawHill</a:t>
            </a:r>
            <a:r>
              <a:rPr lang="en-US" sz="2000" b="1" dirty="0">
                <a:solidFill>
                  <a:schemeClr val="accent6">
                    <a:lumMod val="75000"/>
                  </a:schemeClr>
                </a:solidFill>
                <a:latin typeface="Calibri" charset="0"/>
              </a:rPr>
              <a:t>/OUP </a:t>
            </a:r>
            <a:r>
              <a:rPr lang="en-US" sz="2000" b="1" dirty="0">
                <a:solidFill>
                  <a:schemeClr val="accent6">
                    <a:lumMod val="75000"/>
                  </a:schemeClr>
                </a:solidFill>
                <a:latin typeface="Calibri" charset="0"/>
              </a:rPr>
              <a:t>2012</a:t>
            </a:r>
            <a:r>
              <a:rPr lang="en-US" sz="2000" b="1" dirty="0">
                <a:solidFill>
                  <a:schemeClr val="accent6">
                    <a:lumMod val="75000"/>
                  </a:schemeClr>
                </a:solidFill>
                <a:latin typeface="Calibri" charset="0"/>
              </a:rPr>
              <a:t>).</a:t>
            </a:r>
            <a:br>
              <a:rPr lang="en-US" sz="2000" b="1" dirty="0">
                <a:solidFill>
                  <a:schemeClr val="accent6">
                    <a:lumMod val="75000"/>
                  </a:schemeClr>
                </a:solidFill>
                <a:latin typeface="Calibri" charset="0"/>
              </a:rPr>
            </a:br>
            <a:endParaRPr lang="en-US" sz="2000" b="1" dirty="0">
              <a:solidFill>
                <a:schemeClr val="accent6">
                  <a:lumMod val="75000"/>
                </a:schemeClr>
              </a:solidFill>
              <a:latin typeface="Calibri" charset="0"/>
            </a:endParaRPr>
          </a:p>
          <a:p>
            <a:pPr marL="285750" indent="-285750">
              <a:buFont typeface="Arial" pitchFamily="34" charset="0"/>
              <a:buChar char="•"/>
              <a:defRPr/>
            </a:pPr>
            <a:r>
              <a:rPr lang="en-US" sz="2000" b="1" dirty="0">
                <a:solidFill>
                  <a:schemeClr val="accent6">
                    <a:lumMod val="75000"/>
                  </a:schemeClr>
                </a:solidFill>
                <a:latin typeface="Calibri" charset="0"/>
              </a:rPr>
              <a:t>They provide a proven foundation for the acquisition of transferable writing skills</a:t>
            </a:r>
            <a:r>
              <a:rPr lang="en-US" sz="2000" b="1" dirty="0">
                <a:solidFill>
                  <a:schemeClr val="accent6">
                    <a:lumMod val="75000"/>
                  </a:schemeClr>
                </a:solidFill>
                <a:latin typeface="Calibri" charset="0"/>
              </a:rPr>
              <a:t>.</a:t>
            </a:r>
            <a:br>
              <a:rPr lang="en-US" sz="2000" b="1" dirty="0">
                <a:solidFill>
                  <a:schemeClr val="accent6">
                    <a:lumMod val="75000"/>
                  </a:schemeClr>
                </a:solidFill>
                <a:latin typeface="Calibri" charset="0"/>
              </a:rPr>
            </a:br>
            <a:endParaRPr lang="en-US" sz="2000" b="1" dirty="0">
              <a:solidFill>
                <a:schemeClr val="accent6">
                  <a:lumMod val="75000"/>
                </a:schemeClr>
              </a:solidFill>
              <a:latin typeface="Calibri" charset="0"/>
            </a:endParaRPr>
          </a:p>
          <a:p>
            <a:pPr marL="285750" indent="-285750">
              <a:buFont typeface="Arial" pitchFamily="34" charset="0"/>
              <a:buChar char="•"/>
              <a:defRPr/>
            </a:pPr>
            <a:r>
              <a:rPr lang="en-US" sz="2000" b="1" dirty="0">
                <a:solidFill>
                  <a:schemeClr val="accent6">
                    <a:lumMod val="75000"/>
                  </a:schemeClr>
                </a:solidFill>
                <a:latin typeface="Calibri" charset="0"/>
              </a:rPr>
              <a:t>Preliminary research has indicated that they have the potential to engage all students - from the most disaffected to the most highly motivated - and to drive up standards across the curriculum.</a:t>
            </a:r>
          </a:p>
          <a:p>
            <a:pPr marL="285750" indent="-285750">
              <a:buFont typeface="Arial" pitchFamily="34" charset="0"/>
              <a:buChar char="•"/>
              <a:defRPr/>
            </a:pPr>
            <a:endParaRPr lang="en-US" sz="2000" b="1" dirty="0">
              <a:solidFill>
                <a:schemeClr val="accent6">
                  <a:lumMod val="75000"/>
                </a:schemeClr>
              </a:solidFill>
              <a:latin typeface="Calibri" charset="0"/>
            </a:endParaRPr>
          </a:p>
          <a:p>
            <a:pPr marL="285750" indent="-285750">
              <a:buFont typeface="Arial" pitchFamily="34" charset="0"/>
              <a:buChar char="•"/>
              <a:defRPr/>
            </a:pPr>
            <a:endParaRPr lang="en-US" sz="2000" b="1" dirty="0">
              <a:solidFill>
                <a:schemeClr val="accent6">
                  <a:lumMod val="75000"/>
                </a:schemeClr>
              </a:solidFill>
              <a:latin typeface="Calibri" charset="0"/>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7450" y="206375"/>
            <a:ext cx="6624638" cy="1200150"/>
          </a:xfrm>
          <a:prstGeom prst="rect">
            <a:avLst/>
          </a:prstGeom>
        </p:spPr>
        <p:txBody>
          <a:bodyPr>
            <a:spAutoFit/>
          </a:bodyPr>
          <a:lstStyle/>
          <a:p>
            <a:pPr algn="ctr">
              <a:defRPr/>
            </a:pPr>
            <a:r>
              <a:rPr lang="en-GB" sz="2400" b="1" dirty="0">
                <a:solidFill>
                  <a:schemeClr val="accent3">
                    <a:lumMod val="50000"/>
                  </a:schemeClr>
                </a:solidFill>
                <a:latin typeface="Calibri" pitchFamily="34" charset="0"/>
              </a:rPr>
              <a:t>Writing Exercises 1 &amp; 2: </a:t>
            </a:r>
            <a:r>
              <a:rPr lang="en-GB" sz="2400" b="1" dirty="0">
                <a:solidFill>
                  <a:schemeClr val="accent3">
                    <a:lumMod val="50000"/>
                  </a:schemeClr>
                </a:solidFill>
                <a:latin typeface="Calibri" pitchFamily="34" charset="0"/>
              </a:rPr>
              <a:t>atmosphere </a:t>
            </a:r>
            <a:r>
              <a:rPr lang="en-GB" sz="2400" b="1" dirty="0">
                <a:solidFill>
                  <a:schemeClr val="accent3">
                    <a:lumMod val="50000"/>
                  </a:schemeClr>
                </a:solidFill>
                <a:latin typeface="Calibri" pitchFamily="34" charset="0"/>
              </a:rPr>
              <a:t>&amp; </a:t>
            </a:r>
            <a:r>
              <a:rPr lang="en-GB" sz="2400" b="1" dirty="0">
                <a:solidFill>
                  <a:schemeClr val="accent3">
                    <a:lumMod val="50000"/>
                  </a:schemeClr>
                </a:solidFill>
                <a:latin typeface="Calibri" pitchFamily="34" charset="0"/>
              </a:rPr>
              <a:t>date </a:t>
            </a:r>
            <a:r>
              <a:rPr lang="en-GB" sz="2400" dirty="0">
                <a:solidFill>
                  <a:schemeClr val="accent3">
                    <a:lumMod val="50000"/>
                  </a:schemeClr>
                </a:solidFill>
                <a:latin typeface="Calibri" pitchFamily="34" charset="0"/>
              </a:rPr>
              <a:t/>
            </a:r>
            <a:br>
              <a:rPr lang="en-GB" sz="2400" dirty="0">
                <a:solidFill>
                  <a:schemeClr val="accent3">
                    <a:lumMod val="50000"/>
                  </a:schemeClr>
                </a:solidFill>
                <a:latin typeface="Calibri" pitchFamily="34" charset="0"/>
              </a:rPr>
            </a:br>
            <a:r>
              <a:rPr lang="en-GB" sz="2400" dirty="0">
                <a:solidFill>
                  <a:schemeClr val="accent3">
                    <a:lumMod val="50000"/>
                  </a:schemeClr>
                </a:solidFill>
                <a:latin typeface="Calibri" pitchFamily="34" charset="0"/>
              </a:rPr>
              <a:t>setting </a:t>
            </a:r>
            <a:r>
              <a:rPr lang="en-GB" sz="2400" dirty="0">
                <a:solidFill>
                  <a:schemeClr val="accent3">
                    <a:lumMod val="50000"/>
                  </a:schemeClr>
                </a:solidFill>
                <a:latin typeface="Calibri" pitchFamily="34" charset="0"/>
              </a:rPr>
              <a:t>the </a:t>
            </a:r>
            <a:r>
              <a:rPr lang="en-GB" sz="2400" dirty="0">
                <a:solidFill>
                  <a:schemeClr val="accent3">
                    <a:lumMod val="50000"/>
                  </a:schemeClr>
                </a:solidFill>
                <a:latin typeface="Calibri" pitchFamily="34" charset="0"/>
              </a:rPr>
              <a:t>scene; </a:t>
            </a:r>
            <a:r>
              <a:rPr lang="en-GB" sz="2400" dirty="0">
                <a:solidFill>
                  <a:schemeClr val="accent3">
                    <a:lumMod val="50000"/>
                  </a:schemeClr>
                </a:solidFill>
                <a:latin typeface="Calibri" pitchFamily="34" charset="0"/>
              </a:rPr>
              <a:t>preparation &amp; </a:t>
            </a:r>
            <a:r>
              <a:rPr lang="en-GB" sz="2400" dirty="0">
                <a:solidFill>
                  <a:schemeClr val="accent3">
                    <a:lumMod val="50000"/>
                  </a:schemeClr>
                </a:solidFill>
                <a:latin typeface="Calibri" pitchFamily="34" charset="0"/>
              </a:rPr>
              <a:t>aftermath</a:t>
            </a:r>
            <a:r>
              <a:rPr lang="en-GB" sz="2400" dirty="0">
                <a:solidFill>
                  <a:schemeClr val="accent3">
                    <a:lumMod val="50000"/>
                  </a:schemeClr>
                </a:solidFill>
                <a:latin typeface="Calibri" pitchFamily="34" charset="0"/>
              </a:rPr>
              <a:t>;</a:t>
            </a:r>
            <a:r>
              <a:rPr lang="en-GB" sz="2400" dirty="0">
                <a:solidFill>
                  <a:schemeClr val="accent3">
                    <a:lumMod val="50000"/>
                  </a:schemeClr>
                </a:solidFill>
                <a:latin typeface="Calibri" pitchFamily="34" charset="0"/>
              </a:rPr>
              <a:t> omission; </a:t>
            </a:r>
            <a:r>
              <a:rPr lang="en-GB" sz="2400" dirty="0">
                <a:solidFill>
                  <a:schemeClr val="accent3">
                    <a:lumMod val="50000"/>
                  </a:schemeClr>
                </a:solidFill>
                <a:latin typeface="Calibri" pitchFamily="34" charset="0"/>
              </a:rPr>
              <a:t>characterisation </a:t>
            </a:r>
            <a:endParaRPr lang="en-GB" sz="2000" dirty="0">
              <a:solidFill>
                <a:schemeClr val="accent3">
                  <a:lumMod val="50000"/>
                </a:schemeClr>
              </a:solidFill>
            </a:endParaRPr>
          </a:p>
        </p:txBody>
      </p:sp>
      <p:sp>
        <p:nvSpPr>
          <p:cNvPr id="4" name="Rectangle 3"/>
          <p:cNvSpPr/>
          <p:nvPr/>
        </p:nvSpPr>
        <p:spPr>
          <a:xfrm>
            <a:off x="395288" y="1484313"/>
            <a:ext cx="3240087" cy="4819650"/>
          </a:xfrm>
          <a:prstGeom prst="rect">
            <a:avLst/>
          </a:prstGeom>
        </p:spPr>
        <p:txBody>
          <a:bodyPr>
            <a:spAutoFit/>
          </a:bodyPr>
          <a:lstStyle/>
          <a:p>
            <a:pPr>
              <a:lnSpc>
                <a:spcPct val="80000"/>
              </a:lnSpc>
              <a:defRPr/>
            </a:pPr>
            <a:r>
              <a:rPr lang="en-GB" sz="2400" b="1" dirty="0">
                <a:solidFill>
                  <a:schemeClr val="accent3">
                    <a:lumMod val="50000"/>
                  </a:schemeClr>
                </a:solidFill>
                <a:latin typeface="Calibri" pitchFamily="34" charset="0"/>
              </a:rPr>
              <a:t>Atmosphere</a:t>
            </a:r>
          </a:p>
          <a:p>
            <a:pPr>
              <a:lnSpc>
                <a:spcPct val="80000"/>
              </a:lnSpc>
              <a:defRPr/>
            </a:pPr>
            <a:endParaRPr lang="en-GB" sz="2000" b="1" dirty="0">
              <a:solidFill>
                <a:schemeClr val="accent3">
                  <a:lumMod val="50000"/>
                </a:schemeClr>
              </a:solidFill>
              <a:latin typeface="Calibri" pitchFamily="34" charset="0"/>
            </a:endParaRPr>
          </a:p>
          <a:p>
            <a:pPr>
              <a:lnSpc>
                <a:spcPct val="80000"/>
              </a:lnSpc>
              <a:defRPr/>
            </a:pPr>
            <a:r>
              <a:rPr lang="en-GB" sz="2000" dirty="0">
                <a:latin typeface="Calibri" pitchFamily="34" charset="0"/>
              </a:rPr>
              <a:t>Describe a character entering a room. </a:t>
            </a:r>
          </a:p>
          <a:p>
            <a:pPr>
              <a:lnSpc>
                <a:spcPct val="80000"/>
              </a:lnSpc>
              <a:defRPr/>
            </a:pPr>
            <a:endParaRPr lang="en-GB" sz="2000" dirty="0">
              <a:latin typeface="Calibri" pitchFamily="34" charset="0"/>
            </a:endParaRPr>
          </a:p>
          <a:p>
            <a:pPr>
              <a:lnSpc>
                <a:spcPct val="80000"/>
              </a:lnSpc>
              <a:defRPr/>
            </a:pPr>
            <a:r>
              <a:rPr lang="en-GB" sz="2000" dirty="0">
                <a:latin typeface="Calibri" pitchFamily="34" charset="0"/>
              </a:rPr>
              <a:t>The first time the character enters the room, it is going to be a </a:t>
            </a:r>
            <a:r>
              <a:rPr lang="en-GB" sz="2000" b="1" dirty="0">
                <a:solidFill>
                  <a:srgbClr val="C00000"/>
                </a:solidFill>
                <a:latin typeface="Calibri" pitchFamily="34" charset="0"/>
              </a:rPr>
              <a:t>HORROR</a:t>
            </a:r>
            <a:r>
              <a:rPr lang="en-GB" sz="2000" dirty="0">
                <a:latin typeface="Calibri" pitchFamily="34" charset="0"/>
              </a:rPr>
              <a:t> story or script.</a:t>
            </a:r>
          </a:p>
          <a:p>
            <a:pPr>
              <a:lnSpc>
                <a:spcPct val="80000"/>
              </a:lnSpc>
              <a:defRPr/>
            </a:pPr>
            <a:endParaRPr lang="en-GB" sz="2000" dirty="0">
              <a:latin typeface="Calibri" pitchFamily="34" charset="0"/>
            </a:endParaRPr>
          </a:p>
          <a:p>
            <a:pPr>
              <a:lnSpc>
                <a:spcPct val="80000"/>
              </a:lnSpc>
              <a:defRPr/>
            </a:pPr>
            <a:r>
              <a:rPr lang="en-GB" sz="2000" dirty="0">
                <a:latin typeface="Calibri" pitchFamily="34" charset="0"/>
              </a:rPr>
              <a:t>The second time the character enters the room, it is going to be A </a:t>
            </a:r>
            <a:r>
              <a:rPr lang="en-GB" sz="2000" b="1" dirty="0">
                <a:solidFill>
                  <a:srgbClr val="00B050"/>
                </a:solidFill>
                <a:latin typeface="Calibri" pitchFamily="34" charset="0"/>
              </a:rPr>
              <a:t>HEROIC ACTION/ADVENTURE </a:t>
            </a:r>
            <a:r>
              <a:rPr lang="en-GB" sz="2000" dirty="0">
                <a:latin typeface="Calibri" pitchFamily="34" charset="0"/>
              </a:rPr>
              <a:t>story or </a:t>
            </a:r>
            <a:r>
              <a:rPr lang="en-GB" sz="2000" dirty="0">
                <a:latin typeface="Calibri" pitchFamily="34" charset="0"/>
              </a:rPr>
              <a:t>script.</a:t>
            </a:r>
            <a:endParaRPr lang="en-GB" sz="2000" dirty="0">
              <a:latin typeface="Calibri" pitchFamily="34" charset="0"/>
            </a:endParaRPr>
          </a:p>
          <a:p>
            <a:pPr>
              <a:lnSpc>
                <a:spcPct val="80000"/>
              </a:lnSpc>
              <a:defRPr/>
            </a:pPr>
            <a:endParaRPr lang="en-GB" sz="2000" dirty="0">
              <a:latin typeface="Calibri" pitchFamily="34" charset="0"/>
            </a:endParaRPr>
          </a:p>
          <a:p>
            <a:pPr>
              <a:lnSpc>
                <a:spcPct val="80000"/>
              </a:lnSpc>
              <a:defRPr/>
            </a:pPr>
            <a:r>
              <a:rPr lang="en-GB" sz="2000" dirty="0">
                <a:latin typeface="Calibri" pitchFamily="34" charset="0"/>
              </a:rPr>
              <a:t>The third time the character enters the room, it is going to be A </a:t>
            </a:r>
            <a:r>
              <a:rPr lang="en-GB" sz="2000" b="1" dirty="0">
                <a:solidFill>
                  <a:srgbClr val="FF33CC"/>
                </a:solidFill>
                <a:latin typeface="Calibri" pitchFamily="34" charset="0"/>
              </a:rPr>
              <a:t>ROMANTIC COMEDY </a:t>
            </a:r>
            <a:r>
              <a:rPr lang="en-GB" sz="2000" dirty="0">
                <a:latin typeface="Calibri" pitchFamily="34" charset="0"/>
              </a:rPr>
              <a:t>story or script</a:t>
            </a:r>
          </a:p>
        </p:txBody>
      </p:sp>
      <p:sp>
        <p:nvSpPr>
          <p:cNvPr id="6" name="Rectangle 5"/>
          <p:cNvSpPr/>
          <p:nvPr/>
        </p:nvSpPr>
        <p:spPr>
          <a:xfrm>
            <a:off x="4859338" y="1484313"/>
            <a:ext cx="3924300" cy="2652712"/>
          </a:xfrm>
          <a:prstGeom prst="rect">
            <a:avLst/>
          </a:prstGeom>
        </p:spPr>
        <p:txBody>
          <a:bodyPr>
            <a:spAutoFit/>
          </a:bodyPr>
          <a:lstStyle/>
          <a:p>
            <a:pPr>
              <a:lnSpc>
                <a:spcPct val="80000"/>
              </a:lnSpc>
              <a:defRPr/>
            </a:pPr>
            <a:r>
              <a:rPr lang="en-GB" sz="2400" b="1" dirty="0">
                <a:solidFill>
                  <a:schemeClr val="accent3">
                    <a:lumMod val="50000"/>
                  </a:schemeClr>
                </a:solidFill>
                <a:latin typeface="Calibri" pitchFamily="34" charset="0"/>
              </a:rPr>
              <a:t>Date</a:t>
            </a:r>
          </a:p>
          <a:p>
            <a:pPr>
              <a:lnSpc>
                <a:spcPct val="80000"/>
              </a:lnSpc>
              <a:defRPr/>
            </a:pPr>
            <a:endParaRPr lang="en-GB" sz="2000" b="1" dirty="0">
              <a:solidFill>
                <a:schemeClr val="accent3">
                  <a:lumMod val="50000"/>
                </a:schemeClr>
              </a:solidFill>
              <a:latin typeface="Calibri" pitchFamily="34" charset="0"/>
            </a:endParaRPr>
          </a:p>
          <a:p>
            <a:pPr>
              <a:lnSpc>
                <a:spcPct val="80000"/>
              </a:lnSpc>
              <a:defRPr/>
            </a:pPr>
            <a:r>
              <a:rPr lang="en-GB" sz="2000" dirty="0">
                <a:latin typeface="Calibri" pitchFamily="34" charset="0"/>
              </a:rPr>
              <a:t>A character is in a room getting ready for a date</a:t>
            </a:r>
          </a:p>
          <a:p>
            <a:pPr>
              <a:lnSpc>
                <a:spcPct val="80000"/>
              </a:lnSpc>
              <a:defRPr/>
            </a:pPr>
            <a:endParaRPr lang="en-GB" sz="2000" dirty="0">
              <a:latin typeface="Calibri" pitchFamily="34" charset="0"/>
            </a:endParaRPr>
          </a:p>
          <a:p>
            <a:pPr>
              <a:lnSpc>
                <a:spcPct val="80000"/>
              </a:lnSpc>
              <a:defRPr/>
            </a:pPr>
            <a:r>
              <a:rPr lang="en-GB" sz="2000" dirty="0">
                <a:latin typeface="Calibri" pitchFamily="34" charset="0"/>
              </a:rPr>
              <a:t>They come back from the date.</a:t>
            </a:r>
          </a:p>
          <a:p>
            <a:pPr>
              <a:lnSpc>
                <a:spcPct val="80000"/>
              </a:lnSpc>
              <a:defRPr/>
            </a:pPr>
            <a:endParaRPr lang="en-GB" sz="2000" dirty="0">
              <a:latin typeface="Calibri" pitchFamily="34" charset="0"/>
            </a:endParaRPr>
          </a:p>
          <a:p>
            <a:pPr>
              <a:lnSpc>
                <a:spcPct val="80000"/>
              </a:lnSpc>
              <a:defRPr/>
            </a:pPr>
            <a:r>
              <a:rPr lang="en-GB" sz="2000" dirty="0">
                <a:latin typeface="Calibri" pitchFamily="34" charset="0"/>
              </a:rPr>
              <a:t>From your description we will know who the date was with, how they felt about it, how it went.</a:t>
            </a:r>
          </a:p>
        </p:txBody>
      </p:sp>
    </p:spTree>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688" y="2997200"/>
            <a:ext cx="8637587" cy="3046413"/>
          </a:xfrm>
          <a:prstGeom prst="rect">
            <a:avLst/>
          </a:prstGeom>
        </p:spPr>
        <p:txBody>
          <a:bodyPr>
            <a:spAutoFit/>
          </a:bodyPr>
          <a:lstStyle/>
          <a:p>
            <a:pPr marL="342900" indent="-342900">
              <a:lnSpc>
                <a:spcPct val="80000"/>
              </a:lnSpc>
              <a:buFont typeface="Arial" pitchFamily="34" charset="0"/>
              <a:buChar char="•"/>
              <a:defRPr/>
            </a:pPr>
            <a:r>
              <a:rPr lang="en-GB" sz="2000" dirty="0">
                <a:latin typeface="Calibri" pitchFamily="34" charset="0"/>
              </a:rPr>
              <a:t>The drama of a story can be developed around one pivotal moment.</a:t>
            </a:r>
          </a:p>
          <a:p>
            <a:pPr>
              <a:lnSpc>
                <a:spcPct val="80000"/>
              </a:lnSpc>
              <a:defRPr/>
            </a:pPr>
            <a:endParaRPr lang="en-GB" sz="2000" dirty="0">
              <a:latin typeface="Calibri" pitchFamily="34" charset="0"/>
            </a:endParaRPr>
          </a:p>
          <a:p>
            <a:pPr marL="342900" indent="-342900">
              <a:lnSpc>
                <a:spcPct val="80000"/>
              </a:lnSpc>
              <a:buFont typeface="Arial" pitchFamily="34" charset="0"/>
              <a:buChar char="•"/>
              <a:defRPr/>
            </a:pPr>
            <a:r>
              <a:rPr lang="en-GB" sz="2000" dirty="0">
                <a:latin typeface="Calibri" pitchFamily="34" charset="0"/>
              </a:rPr>
              <a:t>Dialogue has multiple functions within a </a:t>
            </a:r>
            <a:r>
              <a:rPr lang="en-GB" sz="2000" dirty="0">
                <a:latin typeface="Calibri" pitchFamily="34" charset="0"/>
              </a:rPr>
              <a:t>story. </a:t>
            </a:r>
            <a:r>
              <a:rPr lang="en-GB" sz="2000" dirty="0">
                <a:latin typeface="Calibri" pitchFamily="34" charset="0"/>
              </a:rPr>
              <a:t>I</a:t>
            </a:r>
            <a:r>
              <a:rPr lang="en-GB" sz="2000" dirty="0">
                <a:latin typeface="Calibri" pitchFamily="34" charset="0"/>
              </a:rPr>
              <a:t>t </a:t>
            </a:r>
            <a:r>
              <a:rPr lang="en-GB" sz="2000" dirty="0">
                <a:latin typeface="Calibri" pitchFamily="34" charset="0"/>
              </a:rPr>
              <a:t>can </a:t>
            </a:r>
            <a:r>
              <a:rPr lang="en-GB" sz="2000" dirty="0">
                <a:latin typeface="Calibri" pitchFamily="34" charset="0"/>
              </a:rPr>
              <a:t>help </a:t>
            </a:r>
            <a:r>
              <a:rPr lang="en-GB" sz="2000" dirty="0">
                <a:latin typeface="Calibri" pitchFamily="34" charset="0"/>
              </a:rPr>
              <a:t>us understand </a:t>
            </a:r>
            <a:r>
              <a:rPr lang="en-GB" sz="2000" dirty="0">
                <a:latin typeface="Calibri" pitchFamily="34" charset="0"/>
              </a:rPr>
              <a:t>characters </a:t>
            </a:r>
            <a:r>
              <a:rPr lang="en-GB" sz="2000" dirty="0">
                <a:latin typeface="Calibri" pitchFamily="34" charset="0"/>
              </a:rPr>
              <a:t>as well as </a:t>
            </a:r>
            <a:r>
              <a:rPr lang="en-GB" sz="2000" dirty="0">
                <a:latin typeface="Calibri" pitchFamily="34" charset="0"/>
              </a:rPr>
              <a:t>inform </a:t>
            </a:r>
            <a:r>
              <a:rPr lang="en-GB" sz="2000" dirty="0">
                <a:latin typeface="Calibri" pitchFamily="34" charset="0"/>
              </a:rPr>
              <a:t>us about what is going on.</a:t>
            </a:r>
          </a:p>
          <a:p>
            <a:pPr>
              <a:lnSpc>
                <a:spcPct val="80000"/>
              </a:lnSpc>
              <a:defRPr/>
            </a:pPr>
            <a:endParaRPr lang="en-GB" sz="2000" dirty="0">
              <a:latin typeface="Calibri" pitchFamily="34" charset="0"/>
            </a:endParaRPr>
          </a:p>
          <a:p>
            <a:pPr marL="342900" indent="-342900">
              <a:lnSpc>
                <a:spcPct val="80000"/>
              </a:lnSpc>
              <a:buFont typeface="Arial" pitchFamily="34" charset="0"/>
              <a:buChar char="•"/>
              <a:defRPr/>
            </a:pPr>
            <a:r>
              <a:rPr lang="en-GB" sz="2000" dirty="0">
                <a:latin typeface="Calibri" pitchFamily="34" charset="0"/>
              </a:rPr>
              <a:t>A story can be told through three major actions or dramatic moments.</a:t>
            </a:r>
            <a:br>
              <a:rPr lang="en-GB" sz="2000" dirty="0">
                <a:latin typeface="Calibri" pitchFamily="34" charset="0"/>
              </a:rPr>
            </a:br>
            <a:endParaRPr lang="en-GB" sz="2000" dirty="0">
              <a:latin typeface="Calibri" pitchFamily="34" charset="0"/>
            </a:endParaRPr>
          </a:p>
          <a:p>
            <a:pPr marL="342900" indent="-342900">
              <a:lnSpc>
                <a:spcPct val="80000"/>
              </a:lnSpc>
              <a:buFont typeface="Arial" pitchFamily="34" charset="0"/>
              <a:buChar char="•"/>
              <a:defRPr/>
            </a:pPr>
            <a:r>
              <a:rPr lang="en-GB" sz="2000" dirty="0">
                <a:latin typeface="Calibri" pitchFamily="34" charset="0"/>
              </a:rPr>
              <a:t>Each pivotal moment should build from a previous one.</a:t>
            </a:r>
          </a:p>
          <a:p>
            <a:pPr>
              <a:lnSpc>
                <a:spcPct val="80000"/>
              </a:lnSpc>
              <a:defRPr/>
            </a:pPr>
            <a:endParaRPr lang="en-GB" sz="2000" dirty="0">
              <a:latin typeface="Calibri" pitchFamily="34" charset="0"/>
            </a:endParaRPr>
          </a:p>
          <a:p>
            <a:pPr marL="342900" indent="-342900">
              <a:lnSpc>
                <a:spcPct val="80000"/>
              </a:lnSpc>
              <a:buFont typeface="Arial" pitchFamily="34" charset="0"/>
              <a:buChar char="•"/>
              <a:defRPr/>
            </a:pPr>
            <a:r>
              <a:rPr lang="en-GB" sz="2000" dirty="0">
                <a:solidFill>
                  <a:schemeClr val="bg1"/>
                </a:solidFill>
                <a:latin typeface="Calibri" pitchFamily="34" charset="0"/>
              </a:rPr>
              <a:t>The frustration of the hero’s desires is a fundamental component of all good storytelling.</a:t>
            </a:r>
          </a:p>
          <a:p>
            <a:pPr>
              <a:lnSpc>
                <a:spcPct val="80000"/>
              </a:lnSpc>
              <a:defRPr/>
            </a:pPr>
            <a:endParaRPr lang="en-GB" sz="2000" dirty="0">
              <a:latin typeface="Calibri" pitchFamily="34" charset="0"/>
            </a:endParaRPr>
          </a:p>
        </p:txBody>
      </p:sp>
      <p:sp>
        <p:nvSpPr>
          <p:cNvPr id="3" name="Rectangle 2"/>
          <p:cNvSpPr/>
          <p:nvPr/>
        </p:nvSpPr>
        <p:spPr>
          <a:xfrm>
            <a:off x="468313" y="130175"/>
            <a:ext cx="8280400" cy="1076325"/>
          </a:xfrm>
          <a:prstGeom prst="rect">
            <a:avLst/>
          </a:prstGeom>
        </p:spPr>
        <p:txBody>
          <a:bodyPr>
            <a:spAutoFit/>
          </a:bodyPr>
          <a:lstStyle/>
          <a:p>
            <a:pPr algn="ctr">
              <a:defRPr/>
            </a:pPr>
            <a:r>
              <a:rPr lang="en-US" sz="2400" b="1" dirty="0">
                <a:solidFill>
                  <a:schemeClr val="accent3">
                    <a:lumMod val="50000"/>
                  </a:schemeClr>
                </a:solidFill>
                <a:latin typeface="Calibri" pitchFamily="34" charset="0"/>
              </a:rPr>
              <a:t>Writing Exercise 3:</a:t>
            </a:r>
            <a:r>
              <a:rPr lang="en-US" sz="2400" dirty="0">
                <a:solidFill>
                  <a:schemeClr val="accent3">
                    <a:lumMod val="50000"/>
                  </a:schemeClr>
                </a:solidFill>
                <a:latin typeface="Calibri" pitchFamily="34" charset="0"/>
              </a:rPr>
              <a:t> </a:t>
            </a:r>
            <a:r>
              <a:rPr lang="en-US" sz="2400" b="1" dirty="0">
                <a:solidFill>
                  <a:schemeClr val="accent3">
                    <a:lumMod val="50000"/>
                  </a:schemeClr>
                </a:solidFill>
                <a:latin typeface="Calibri" pitchFamily="34" charset="0"/>
              </a:rPr>
              <a:t>you </a:t>
            </a:r>
            <a:r>
              <a:rPr lang="en-US" sz="2400" b="1" dirty="0">
                <a:solidFill>
                  <a:schemeClr val="accent3">
                    <a:lumMod val="50000"/>
                  </a:schemeClr>
                </a:solidFill>
                <a:latin typeface="Calibri" pitchFamily="34" charset="0"/>
              </a:rPr>
              <a:t>have three </a:t>
            </a:r>
            <a:r>
              <a:rPr lang="en-US" sz="2400" b="1" dirty="0">
                <a:solidFill>
                  <a:schemeClr val="accent3">
                    <a:lumMod val="50000"/>
                  </a:schemeClr>
                </a:solidFill>
                <a:latin typeface="Calibri" pitchFamily="34" charset="0"/>
              </a:rPr>
              <a:t>choices </a:t>
            </a:r>
            <a:endParaRPr lang="en-US" sz="2400" b="1" dirty="0">
              <a:solidFill>
                <a:schemeClr val="accent3">
                  <a:lumMod val="50000"/>
                </a:schemeClr>
              </a:solidFill>
              <a:latin typeface="Calibri" pitchFamily="34" charset="0"/>
            </a:endParaRPr>
          </a:p>
          <a:p>
            <a:pPr algn="ctr">
              <a:defRPr/>
            </a:pPr>
            <a:r>
              <a:rPr lang="en-US" sz="2000" dirty="0">
                <a:solidFill>
                  <a:schemeClr val="accent3">
                    <a:lumMod val="50000"/>
                  </a:schemeClr>
                </a:solidFill>
                <a:latin typeface="Calibri" pitchFamily="34" charset="0"/>
              </a:rPr>
              <a:t>all </a:t>
            </a:r>
            <a:r>
              <a:rPr lang="en-GB" sz="2000" dirty="0">
                <a:solidFill>
                  <a:schemeClr val="accent3">
                    <a:lumMod val="50000"/>
                  </a:schemeClr>
                </a:solidFill>
                <a:latin typeface="Calibri" pitchFamily="34" charset="0"/>
              </a:rPr>
              <a:t>focus on the development of a strong dramatic scene between two main characters</a:t>
            </a:r>
          </a:p>
        </p:txBody>
      </p:sp>
      <p:sp>
        <p:nvSpPr>
          <p:cNvPr id="17411" name="Rectangle 3"/>
          <p:cNvSpPr>
            <a:spLocks noChangeArrowheads="1"/>
          </p:cNvSpPr>
          <p:nvPr/>
        </p:nvSpPr>
        <p:spPr bwMode="auto">
          <a:xfrm>
            <a:off x="385763" y="1628775"/>
            <a:ext cx="8443912" cy="590550"/>
          </a:xfrm>
          <a:prstGeom prst="rect">
            <a:avLst/>
          </a:prstGeom>
          <a:noFill/>
          <a:ln w="9525">
            <a:noFill/>
            <a:miter lim="800000"/>
            <a:headEnd/>
            <a:tailEnd/>
          </a:ln>
        </p:spPr>
        <p:txBody>
          <a:bodyPr>
            <a:spAutoFit/>
          </a:bodyPr>
          <a:lstStyle/>
          <a:p>
            <a:pPr>
              <a:lnSpc>
                <a:spcPct val="80000"/>
              </a:lnSpc>
            </a:pPr>
            <a:r>
              <a:rPr lang="en-GB" sz="2000">
                <a:latin typeface="Calibri" pitchFamily="34" charset="0"/>
              </a:rPr>
              <a:t>All three reinforce elements of storytelling covering the importance of character, the use of ‘planting and pay-off’ and story structure.</a:t>
            </a:r>
          </a:p>
        </p:txBody>
      </p:sp>
      <p:sp>
        <p:nvSpPr>
          <p:cNvPr id="17412" name="Rectangle 4"/>
          <p:cNvSpPr>
            <a:spLocks noChangeArrowheads="1"/>
          </p:cNvSpPr>
          <p:nvPr/>
        </p:nvSpPr>
        <p:spPr bwMode="auto">
          <a:xfrm>
            <a:off x="385763" y="2492375"/>
            <a:ext cx="5218112" cy="338138"/>
          </a:xfrm>
          <a:prstGeom prst="rect">
            <a:avLst/>
          </a:prstGeom>
          <a:noFill/>
          <a:ln w="9525">
            <a:noFill/>
            <a:miter lim="800000"/>
            <a:headEnd/>
            <a:tailEnd/>
          </a:ln>
        </p:spPr>
        <p:txBody>
          <a:bodyPr wrap="none">
            <a:spAutoFit/>
          </a:bodyPr>
          <a:lstStyle/>
          <a:p>
            <a:pPr>
              <a:lnSpc>
                <a:spcPct val="80000"/>
              </a:lnSpc>
            </a:pPr>
            <a:r>
              <a:rPr lang="en-GB" sz="2000" b="1">
                <a:latin typeface="Calibri" pitchFamily="34" charset="0"/>
              </a:rPr>
              <a:t>The exercise introduces the following concepts:</a:t>
            </a:r>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6375" y="222250"/>
            <a:ext cx="5399088" cy="457200"/>
          </a:xfrm>
          <a:prstGeom prst="rect">
            <a:avLst/>
          </a:prstGeom>
        </p:spPr>
        <p:txBody>
          <a:bodyPr>
            <a:spAutoFit/>
          </a:bodyPr>
          <a:lstStyle/>
          <a:p>
            <a:pPr algn="ctr"/>
            <a:r>
              <a:rPr lang="en-GB" sz="2400" b="1">
                <a:solidFill>
                  <a:srgbClr val="04516D"/>
                </a:solidFill>
                <a:latin typeface="Calibri" pitchFamily="34" charset="0"/>
              </a:rPr>
              <a:t>Writing Exercise 3: unexpected arrival </a:t>
            </a:r>
            <a:endParaRPr lang="en-GB" sz="2400"/>
          </a:p>
        </p:txBody>
      </p:sp>
      <p:sp>
        <p:nvSpPr>
          <p:cNvPr id="18434" name="TextBox 5"/>
          <p:cNvSpPr txBox="1">
            <a:spLocks noChangeArrowheads="1"/>
          </p:cNvSpPr>
          <p:nvPr/>
        </p:nvSpPr>
        <p:spPr bwMode="auto">
          <a:xfrm>
            <a:off x="241300" y="1196975"/>
            <a:ext cx="8578850" cy="3478213"/>
          </a:xfrm>
          <a:prstGeom prst="rect">
            <a:avLst/>
          </a:prstGeom>
          <a:noFill/>
          <a:ln w="9525">
            <a:noFill/>
            <a:miter lim="800000"/>
            <a:headEnd/>
            <a:tailEnd/>
          </a:ln>
        </p:spPr>
        <p:txBody>
          <a:bodyPr>
            <a:spAutoFit/>
          </a:bodyPr>
          <a:lstStyle/>
          <a:p>
            <a:endParaRPr lang="en-GB" sz="2000">
              <a:latin typeface="Calibri" pitchFamily="34" charset="0"/>
            </a:endParaRPr>
          </a:p>
          <a:p>
            <a:r>
              <a:rPr lang="en-GB" sz="2000">
                <a:latin typeface="Calibri" pitchFamily="34" charset="0"/>
              </a:rPr>
              <a:t>Your main character is expecting someone.  A third, totally unexpected person arrives.  </a:t>
            </a:r>
          </a:p>
          <a:p>
            <a:endParaRPr lang="en-GB" sz="2000">
              <a:latin typeface="Calibri" pitchFamily="34" charset="0"/>
            </a:endParaRPr>
          </a:p>
          <a:p>
            <a:r>
              <a:rPr lang="en-GB" sz="2000">
                <a:latin typeface="Calibri" pitchFamily="34" charset="0"/>
              </a:rPr>
              <a:t>This person is annoying, gets in the way, and has come at the wrong time: use whatever you can think of to make the main character really stressed.</a:t>
            </a:r>
          </a:p>
          <a:p>
            <a:endParaRPr lang="en-GB" sz="2000">
              <a:latin typeface="Calibri" pitchFamily="34" charset="0"/>
            </a:endParaRPr>
          </a:p>
          <a:p>
            <a:r>
              <a:rPr lang="en-GB" sz="2000">
                <a:latin typeface="Calibri" pitchFamily="34" charset="0"/>
              </a:rPr>
              <a:t>Your main character must now get rid of the unexpected person before the other (expected) person arrives.</a:t>
            </a:r>
          </a:p>
          <a:p>
            <a:endParaRPr lang="en-GB" sz="2000">
              <a:latin typeface="Calibri" pitchFamily="34" charset="0"/>
            </a:endParaRPr>
          </a:p>
          <a:p>
            <a:r>
              <a:rPr lang="en-GB" sz="2000">
                <a:latin typeface="Calibri" pitchFamily="34" charset="0"/>
              </a:rPr>
              <a:t>Dialogue is allowed. </a:t>
            </a:r>
          </a:p>
        </p:txBody>
      </p:sp>
    </p:spTree>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395288" y="1484313"/>
            <a:ext cx="8532812" cy="560387"/>
          </a:xfrm>
          <a:prstGeom prst="rect">
            <a:avLst/>
          </a:prstGeom>
          <a:noFill/>
          <a:ln w="9525">
            <a:noFill/>
            <a:miter lim="800000"/>
            <a:headEnd/>
            <a:tailEnd/>
          </a:ln>
        </p:spPr>
        <p:txBody>
          <a:bodyPr>
            <a:spAutoFit/>
          </a:bodyPr>
          <a:lstStyle/>
          <a:p>
            <a:pPr marL="381000" indent="-381000">
              <a:lnSpc>
                <a:spcPct val="80000"/>
              </a:lnSpc>
            </a:pPr>
            <a:r>
              <a:rPr lang="en-GB">
                <a:latin typeface="Calibri" pitchFamily="34" charset="0"/>
              </a:rPr>
              <a:t>Talk about the most annoying person you know.</a:t>
            </a:r>
          </a:p>
          <a:p>
            <a:pPr marL="381000" indent="-381000">
              <a:lnSpc>
                <a:spcPct val="80000"/>
              </a:lnSpc>
            </a:pPr>
            <a:endParaRPr lang="en-GB" sz="2000">
              <a:latin typeface="Calibri" pitchFamily="34" charset="0"/>
            </a:endParaRPr>
          </a:p>
        </p:txBody>
      </p:sp>
      <p:sp>
        <p:nvSpPr>
          <p:cNvPr id="3" name="Rectangle 2"/>
          <p:cNvSpPr/>
          <p:nvPr/>
        </p:nvSpPr>
        <p:spPr>
          <a:xfrm>
            <a:off x="2268538" y="333375"/>
            <a:ext cx="4572000" cy="676275"/>
          </a:xfrm>
          <a:prstGeom prst="rect">
            <a:avLst/>
          </a:prstGeom>
        </p:spPr>
        <p:txBody>
          <a:bodyPr>
            <a:spAutoFit/>
          </a:bodyPr>
          <a:lstStyle/>
          <a:p>
            <a:pPr marL="381000" indent="-381000" algn="ctr">
              <a:lnSpc>
                <a:spcPct val="80000"/>
              </a:lnSpc>
            </a:pPr>
            <a:r>
              <a:rPr lang="en-GB" sz="2400" b="1">
                <a:solidFill>
                  <a:srgbClr val="04516D"/>
                </a:solidFill>
                <a:latin typeface="Calibri" pitchFamily="34" charset="0"/>
              </a:rPr>
              <a:t>Preparation for Exercise 3: part 1</a:t>
            </a:r>
          </a:p>
          <a:p>
            <a:pPr marL="381000" indent="-381000" algn="ctr">
              <a:lnSpc>
                <a:spcPct val="80000"/>
              </a:lnSpc>
            </a:pPr>
            <a:r>
              <a:rPr lang="en-GB" sz="2400">
                <a:solidFill>
                  <a:srgbClr val="04516D"/>
                </a:solidFill>
                <a:latin typeface="Calibri" pitchFamily="34" charset="0"/>
              </a:rPr>
              <a:t>in pairs – character work</a:t>
            </a:r>
          </a:p>
        </p:txBody>
      </p:sp>
      <p:sp>
        <p:nvSpPr>
          <p:cNvPr id="5" name="Rectangle 4"/>
          <p:cNvSpPr/>
          <p:nvPr/>
        </p:nvSpPr>
        <p:spPr>
          <a:xfrm rot="21222274">
            <a:off x="3738563" y="1895475"/>
            <a:ext cx="4916487" cy="831850"/>
          </a:xfrm>
          <a:prstGeom prst="rect">
            <a:avLst/>
          </a:prstGeom>
        </p:spPr>
        <p:txBody>
          <a:bodyPr>
            <a:spAutoFit/>
          </a:bodyPr>
          <a:lstStyle/>
          <a:p>
            <a:pPr marL="381000" indent="-381000" algn="ctr">
              <a:lnSpc>
                <a:spcPct val="80000"/>
              </a:lnSpc>
              <a:defRPr/>
            </a:pPr>
            <a:r>
              <a:rPr lang="en-GB" sz="2000" dirty="0">
                <a:effectLst>
                  <a:outerShdw blurRad="38100" dist="38100" dir="2700000" algn="tl">
                    <a:srgbClr val="000000">
                      <a:alpha val="43137"/>
                    </a:srgbClr>
                  </a:outerShdw>
                </a:effectLst>
                <a:latin typeface="Calibri" pitchFamily="34" charset="0"/>
              </a:rPr>
              <a:t>What makes this person so very annoying?</a:t>
            </a:r>
          </a:p>
          <a:p>
            <a:pPr marL="381000" indent="-381000" algn="ctr">
              <a:lnSpc>
                <a:spcPct val="80000"/>
              </a:lnSpc>
              <a:defRPr/>
            </a:pPr>
            <a:r>
              <a:rPr lang="en-GB" sz="2000" dirty="0">
                <a:effectLst>
                  <a:outerShdw blurRad="38100" dist="38100" dir="2700000" algn="tl">
                    <a:srgbClr val="000000">
                      <a:alpha val="43137"/>
                    </a:srgbClr>
                  </a:outerShdw>
                </a:effectLst>
                <a:latin typeface="Calibri" pitchFamily="34" charset="0"/>
              </a:rPr>
              <a:t>Have you ever tried to avoid this person?</a:t>
            </a:r>
          </a:p>
          <a:p>
            <a:pPr marL="381000" indent="-381000" algn="ctr">
              <a:lnSpc>
                <a:spcPct val="80000"/>
              </a:lnSpc>
              <a:defRPr/>
            </a:pPr>
            <a:r>
              <a:rPr lang="en-GB" sz="2000" dirty="0">
                <a:effectLst>
                  <a:outerShdw blurRad="38100" dist="38100" dir="2700000" algn="tl">
                    <a:srgbClr val="000000">
                      <a:alpha val="43137"/>
                    </a:srgbClr>
                  </a:outerShdw>
                </a:effectLst>
                <a:latin typeface="Calibri" pitchFamily="34" charset="0"/>
              </a:rPr>
              <a:t>Is the annoying person persistent?</a:t>
            </a:r>
          </a:p>
        </p:txBody>
      </p:sp>
      <p:sp>
        <p:nvSpPr>
          <p:cNvPr id="19460" name="TextBox 5"/>
          <p:cNvSpPr txBox="1">
            <a:spLocks noChangeArrowheads="1"/>
          </p:cNvSpPr>
          <p:nvPr/>
        </p:nvSpPr>
        <p:spPr bwMode="auto">
          <a:xfrm>
            <a:off x="395288" y="3036888"/>
            <a:ext cx="7777162" cy="1754187"/>
          </a:xfrm>
          <a:prstGeom prst="rect">
            <a:avLst/>
          </a:prstGeom>
          <a:noFill/>
          <a:ln w="9525">
            <a:noFill/>
            <a:miter lim="800000"/>
            <a:headEnd/>
            <a:tailEnd/>
          </a:ln>
        </p:spPr>
        <p:txBody>
          <a:bodyPr>
            <a:spAutoFit/>
          </a:bodyPr>
          <a:lstStyle/>
          <a:p>
            <a:r>
              <a:rPr lang="en-GB">
                <a:latin typeface="Calibri" pitchFamily="34" charset="0"/>
              </a:rPr>
              <a:t>Try to work out some situation that you would not want your annoying person to show up for, which might include something like the following: </a:t>
            </a:r>
          </a:p>
          <a:p>
            <a:endParaRPr lang="en-GB">
              <a:latin typeface="Calibri" pitchFamily="34" charset="0"/>
            </a:endParaRPr>
          </a:p>
          <a:p>
            <a:r>
              <a:rPr lang="en-GB">
                <a:latin typeface="Calibri" pitchFamily="34" charset="0"/>
              </a:rPr>
              <a:t>Your awful aunt, who plays the piano and sings horribly whenever she can, has invited herself to your birthday party and is going to ruin it.  You are desperate to get rid of her, and she is determined to stay.</a:t>
            </a:r>
          </a:p>
        </p:txBody>
      </p:sp>
    </p:spTree>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288" y="260350"/>
            <a:ext cx="8353425" cy="1187450"/>
          </a:xfrm>
          <a:prstGeom prst="rect">
            <a:avLst/>
          </a:prstGeom>
        </p:spPr>
        <p:txBody>
          <a:bodyPr>
            <a:spAutoFit/>
          </a:bodyPr>
          <a:lstStyle/>
          <a:p>
            <a:pPr algn="ctr"/>
            <a:r>
              <a:rPr lang="en-GB" sz="2400" b="1">
                <a:solidFill>
                  <a:srgbClr val="04516D"/>
                </a:solidFill>
                <a:latin typeface="Calibri" pitchFamily="34" charset="0"/>
              </a:rPr>
              <a:t>Preparation for Exercise 3: cont.</a:t>
            </a:r>
            <a:r>
              <a:rPr lang="en-GB" sz="2400">
                <a:solidFill>
                  <a:srgbClr val="04516D"/>
                </a:solidFill>
                <a:latin typeface="Calibri" pitchFamily="34" charset="0"/>
              </a:rPr>
              <a:t> </a:t>
            </a:r>
            <a:br>
              <a:rPr lang="en-GB" sz="2400">
                <a:solidFill>
                  <a:srgbClr val="04516D"/>
                </a:solidFill>
                <a:latin typeface="Calibri" pitchFamily="34" charset="0"/>
              </a:rPr>
            </a:br>
            <a:r>
              <a:rPr lang="en-GB" sz="2400">
                <a:solidFill>
                  <a:srgbClr val="04516D"/>
                </a:solidFill>
                <a:latin typeface="Calibri" pitchFamily="34" charset="0"/>
              </a:rPr>
              <a:t>show don’t tell – this applies to every format covered, especially screenplays and scripts</a:t>
            </a:r>
            <a:endParaRPr lang="en-GB" sz="2400">
              <a:solidFill>
                <a:srgbClr val="04516D"/>
              </a:solidFill>
            </a:endParaRPr>
          </a:p>
        </p:txBody>
      </p:sp>
      <p:sp>
        <p:nvSpPr>
          <p:cNvPr id="12291" name="Rectangle 2"/>
          <p:cNvSpPr>
            <a:spLocks noChangeArrowheads="1"/>
          </p:cNvSpPr>
          <p:nvPr/>
        </p:nvSpPr>
        <p:spPr bwMode="auto">
          <a:xfrm>
            <a:off x="215900" y="1773238"/>
            <a:ext cx="8712200" cy="3046412"/>
          </a:xfrm>
          <a:prstGeom prst="rect">
            <a:avLst/>
          </a:prstGeom>
          <a:noFill/>
          <a:ln>
            <a:noFill/>
          </a:ln>
          <a:extLst>
            <a:ext uri="{909E8E84-426E-40DD-AFC4-6F175D3DCCD1}"/>
            <a:ext uri="{91240B29-F687-4F45-9708-019B960494DF}"/>
          </a:extLst>
        </p:spPr>
        <p:txBody>
          <a:bodyPr>
            <a:spAutoFit/>
          </a:bodyPr>
          <a:lstStyle/>
          <a:p>
            <a:pPr marL="342900" indent="-342900">
              <a:lnSpc>
                <a:spcPct val="80000"/>
              </a:lnSpc>
              <a:buFont typeface="Arial" pitchFamily="34" charset="0"/>
              <a:buChar char="•"/>
              <a:defRPr/>
            </a:pPr>
            <a:endParaRPr lang="en-GB" sz="2000" dirty="0">
              <a:latin typeface="Calibri" charset="0"/>
            </a:endParaRPr>
          </a:p>
          <a:p>
            <a:pPr marL="342900" indent="-342900">
              <a:lnSpc>
                <a:spcPct val="80000"/>
              </a:lnSpc>
              <a:buFont typeface="Arial" pitchFamily="34" charset="0"/>
              <a:buChar char="•"/>
              <a:defRPr/>
            </a:pPr>
            <a:r>
              <a:rPr lang="en-GB" sz="2000" dirty="0">
                <a:latin typeface="Calibri" charset="0"/>
              </a:rPr>
              <a:t>It’s easy </a:t>
            </a:r>
            <a:r>
              <a:rPr lang="en-GB" sz="2000" dirty="0">
                <a:latin typeface="Calibri" charset="0"/>
              </a:rPr>
              <a:t>to depend too heavily </a:t>
            </a:r>
            <a:r>
              <a:rPr lang="en-GB" sz="2000" dirty="0">
                <a:latin typeface="Calibri" charset="0"/>
              </a:rPr>
              <a:t>on </a:t>
            </a:r>
            <a:r>
              <a:rPr lang="en-GB" sz="2000" dirty="0">
                <a:latin typeface="Calibri" charset="0"/>
              </a:rPr>
              <a:t>dialogue to deliver narrative, and this is why characterization, description and action </a:t>
            </a:r>
            <a:r>
              <a:rPr lang="en-GB" sz="2000" dirty="0">
                <a:latin typeface="Calibri" charset="0"/>
              </a:rPr>
              <a:t>are </a:t>
            </a:r>
            <a:r>
              <a:rPr lang="en-GB" sz="2000" dirty="0">
                <a:latin typeface="Calibri" charset="0"/>
              </a:rPr>
              <a:t>concentrated on in the </a:t>
            </a:r>
            <a:r>
              <a:rPr lang="en-GB" sz="2000" dirty="0">
                <a:latin typeface="Calibri" charset="0"/>
              </a:rPr>
              <a:t>‘Atmosphere’ </a:t>
            </a:r>
            <a:r>
              <a:rPr lang="en-GB" sz="2000" dirty="0">
                <a:latin typeface="Calibri" charset="0"/>
              </a:rPr>
              <a:t>and </a:t>
            </a:r>
            <a:r>
              <a:rPr lang="en-GB" sz="2000" dirty="0">
                <a:latin typeface="Calibri" charset="0"/>
              </a:rPr>
              <a:t>‘Date’ </a:t>
            </a:r>
            <a:r>
              <a:rPr lang="en-GB" sz="2000" dirty="0">
                <a:latin typeface="Calibri" charset="0"/>
              </a:rPr>
              <a:t>exercises.</a:t>
            </a:r>
          </a:p>
          <a:p>
            <a:pPr>
              <a:lnSpc>
                <a:spcPct val="80000"/>
              </a:lnSpc>
              <a:defRPr/>
            </a:pPr>
            <a:endParaRPr lang="en-GB" sz="2000" dirty="0">
              <a:latin typeface="Calibri" charset="0"/>
            </a:endParaRPr>
          </a:p>
          <a:p>
            <a:pPr marL="342900" indent="-342900">
              <a:lnSpc>
                <a:spcPct val="80000"/>
              </a:lnSpc>
              <a:buFont typeface="Arial" pitchFamily="34" charset="0"/>
              <a:buChar char="•"/>
              <a:defRPr/>
            </a:pPr>
            <a:r>
              <a:rPr lang="en-GB" sz="2000" dirty="0">
                <a:latin typeface="Calibri" charset="0"/>
              </a:rPr>
              <a:t>The beginning writer often believes that dialogue is the most obvious and simple way to deliver the plot. </a:t>
            </a:r>
          </a:p>
          <a:p>
            <a:pPr>
              <a:lnSpc>
                <a:spcPct val="80000"/>
              </a:lnSpc>
              <a:defRPr/>
            </a:pPr>
            <a:endParaRPr lang="en-GB" sz="2000" dirty="0">
              <a:latin typeface="Calibri" charset="0"/>
            </a:endParaRPr>
          </a:p>
          <a:p>
            <a:pPr marL="342900" indent="-342900">
              <a:lnSpc>
                <a:spcPct val="80000"/>
              </a:lnSpc>
              <a:buFont typeface="Arial" pitchFamily="34" charset="0"/>
              <a:buChar char="•"/>
              <a:defRPr/>
            </a:pPr>
            <a:r>
              <a:rPr lang="en-GB" sz="2000" dirty="0">
                <a:latin typeface="Calibri" charset="0"/>
              </a:rPr>
              <a:t>Favourite stories may be remembered in terms of wonderful, pithy lines of </a:t>
            </a:r>
            <a:r>
              <a:rPr lang="en-GB" sz="2000" dirty="0">
                <a:latin typeface="Calibri" charset="0"/>
              </a:rPr>
              <a:t>dialogue. What </a:t>
            </a:r>
            <a:r>
              <a:rPr lang="en-GB" sz="2000" dirty="0">
                <a:latin typeface="Calibri" charset="0"/>
              </a:rPr>
              <a:t>is not remembered is the backdrop developed by the author, against which those lines were spoken, and without which dialogue is meaningless.</a:t>
            </a: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4"/>
          <p:cNvSpPr>
            <a:spLocks noChangeArrowheads="1"/>
          </p:cNvSpPr>
          <p:nvPr/>
        </p:nvSpPr>
        <p:spPr bwMode="auto">
          <a:xfrm>
            <a:off x="1420813" y="3200400"/>
            <a:ext cx="184150" cy="457200"/>
          </a:xfrm>
          <a:prstGeom prst="rect">
            <a:avLst/>
          </a:prstGeom>
          <a:noFill/>
          <a:ln w="9525">
            <a:noFill/>
            <a:miter lim="800000"/>
            <a:headEnd/>
            <a:tailEnd/>
          </a:ln>
        </p:spPr>
        <p:txBody>
          <a:bodyPr wrap="none" anchor="ctr">
            <a:spAutoFit/>
          </a:bodyPr>
          <a:lstStyle/>
          <a:p>
            <a:pPr eaLnBrk="0" hangingPunct="0"/>
            <a:endParaRPr lang="en-US" sz="2400">
              <a:ea typeface="ＭＳ Ｐゴシック" pitchFamily="34" charset="-128"/>
            </a:endParaRPr>
          </a:p>
        </p:txBody>
      </p:sp>
      <p:sp>
        <p:nvSpPr>
          <p:cNvPr id="21506" name="Rectangle 5"/>
          <p:cNvSpPr>
            <a:spLocks noChangeArrowheads="1"/>
          </p:cNvSpPr>
          <p:nvPr/>
        </p:nvSpPr>
        <p:spPr bwMode="auto">
          <a:xfrm>
            <a:off x="0" y="3195638"/>
            <a:ext cx="9144000" cy="396875"/>
          </a:xfrm>
          <a:prstGeom prst="rect">
            <a:avLst/>
          </a:prstGeom>
          <a:noFill/>
          <a:ln w="9525">
            <a:noFill/>
            <a:miter lim="800000"/>
            <a:headEnd/>
            <a:tailEnd/>
          </a:ln>
        </p:spPr>
        <p:txBody>
          <a:bodyPr anchor="ctr">
            <a:spAutoFit/>
          </a:bodyPr>
          <a:lstStyle/>
          <a:p>
            <a:pPr eaLnBrk="0" hangingPunct="0"/>
            <a:endParaRPr lang="en-US" sz="2000">
              <a:ea typeface="ＭＳ Ｐゴシック" pitchFamily="34" charset="-128"/>
            </a:endParaRPr>
          </a:p>
        </p:txBody>
      </p:sp>
      <p:sp>
        <p:nvSpPr>
          <p:cNvPr id="21507" name="Rectangle 6"/>
          <p:cNvSpPr>
            <a:spLocks noChangeArrowheads="1"/>
          </p:cNvSpPr>
          <p:nvPr/>
        </p:nvSpPr>
        <p:spPr bwMode="auto">
          <a:xfrm>
            <a:off x="1314450" y="1803400"/>
            <a:ext cx="6515100" cy="2568575"/>
          </a:xfrm>
          <a:prstGeom prst="rect">
            <a:avLst/>
          </a:prstGeom>
          <a:noFill/>
          <a:ln w="9525">
            <a:noFill/>
            <a:miter lim="800000"/>
            <a:headEnd/>
            <a:tailEnd/>
          </a:ln>
        </p:spPr>
        <p:txBody>
          <a:bodyPr anchor="ctr">
            <a:spAutoFit/>
          </a:bodyPr>
          <a:lstStyle/>
          <a:p>
            <a:pPr algn="just" eaLnBrk="0" hangingPunct="0">
              <a:lnSpc>
                <a:spcPct val="150000"/>
              </a:lnSpc>
            </a:pPr>
            <a:r>
              <a:rPr lang="en-GB">
                <a:latin typeface="Calibri" pitchFamily="34" charset="0"/>
                <a:ea typeface="ＭＳ Ｐゴシック" pitchFamily="34" charset="-128"/>
              </a:rPr>
              <a:t>The pig in the brick house says, ‘What is the matter brother pigs? You stupid pigs, you should have been clever like me and not made your house from straw or sticks. Hurry up brothers and come to my brick house and the big bad wolf will huff and puff outside, but I have built a big fire and when he comes down the chimney he will get burned.’</a:t>
            </a:r>
          </a:p>
        </p:txBody>
      </p:sp>
      <p:sp>
        <p:nvSpPr>
          <p:cNvPr id="2" name="Rectangle 1"/>
          <p:cNvSpPr/>
          <p:nvPr/>
        </p:nvSpPr>
        <p:spPr>
          <a:xfrm>
            <a:off x="107950" y="239713"/>
            <a:ext cx="8856663" cy="830262"/>
          </a:xfrm>
          <a:prstGeom prst="rect">
            <a:avLst/>
          </a:prstGeom>
        </p:spPr>
        <p:txBody>
          <a:bodyPr>
            <a:spAutoFit/>
          </a:bodyPr>
          <a:lstStyle/>
          <a:p>
            <a:pPr algn="ctr" eaLnBrk="0" hangingPunct="0">
              <a:defRPr/>
            </a:pPr>
            <a:r>
              <a:rPr lang="en-GB" sz="2400" b="1" dirty="0">
                <a:solidFill>
                  <a:schemeClr val="accent3">
                    <a:lumMod val="50000"/>
                  </a:schemeClr>
                </a:solidFill>
                <a:latin typeface="Calibri" pitchFamily="34" charset="0"/>
                <a:ea typeface="ＭＳ Ｐゴシック" charset="-128"/>
              </a:rPr>
              <a:t>An example of Crimes Committed by Expository </a:t>
            </a:r>
            <a:r>
              <a:rPr lang="en-GB" sz="2400" b="1" dirty="0">
                <a:solidFill>
                  <a:schemeClr val="accent3">
                    <a:lumMod val="50000"/>
                  </a:schemeClr>
                </a:solidFill>
                <a:latin typeface="Calibri" pitchFamily="34" charset="0"/>
                <a:ea typeface="ＭＳ Ｐゴシック" charset="-128"/>
              </a:rPr>
              <a:t>Dialogue</a:t>
            </a:r>
            <a:endParaRPr lang="en-GB" sz="2400" b="1" dirty="0">
              <a:solidFill>
                <a:schemeClr val="accent3">
                  <a:lumMod val="50000"/>
                </a:schemeClr>
              </a:solidFill>
              <a:latin typeface="Calibri" pitchFamily="34" charset="0"/>
              <a:ea typeface="ＭＳ Ｐゴシック" charset="-128"/>
            </a:endParaRPr>
          </a:p>
          <a:p>
            <a:pPr algn="ctr" eaLnBrk="0" hangingPunct="0">
              <a:defRPr/>
            </a:pPr>
            <a:r>
              <a:rPr lang="en-GB" sz="2400" dirty="0">
                <a:solidFill>
                  <a:schemeClr val="accent3">
                    <a:lumMod val="50000"/>
                  </a:schemeClr>
                </a:solidFill>
                <a:latin typeface="Calibri" pitchFamily="34" charset="0"/>
                <a:ea typeface="ＭＳ Ｐゴシック" charset="-128"/>
              </a:rPr>
              <a:t> The Three Little Pigs told in anecdotal speech</a:t>
            </a:r>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388" y="188913"/>
            <a:ext cx="8796337" cy="1384300"/>
          </a:xfrm>
          <a:prstGeom prst="rect">
            <a:avLst/>
          </a:prstGeom>
        </p:spPr>
        <p:txBody>
          <a:bodyPr>
            <a:spAutoFit/>
          </a:bodyPr>
          <a:lstStyle/>
          <a:p>
            <a:pPr algn="ctr">
              <a:defRPr/>
            </a:pPr>
            <a:r>
              <a:rPr lang="en-GB" sz="2400" b="1" dirty="0">
                <a:solidFill>
                  <a:schemeClr val="accent3">
                    <a:lumMod val="50000"/>
                  </a:schemeClr>
                </a:solidFill>
                <a:latin typeface="Calibri" pitchFamily="34" charset="0"/>
              </a:rPr>
              <a:t>More </a:t>
            </a:r>
            <a:r>
              <a:rPr lang="en-GB" sz="2400" b="1" dirty="0">
                <a:solidFill>
                  <a:schemeClr val="accent3">
                    <a:lumMod val="50000"/>
                  </a:schemeClr>
                </a:solidFill>
                <a:latin typeface="Calibri" pitchFamily="34" charset="0"/>
              </a:rPr>
              <a:t>Reasons </a:t>
            </a:r>
            <a:r>
              <a:rPr lang="en-GB" sz="2400" b="1" dirty="0">
                <a:solidFill>
                  <a:schemeClr val="accent3">
                    <a:lumMod val="50000"/>
                  </a:schemeClr>
                </a:solidFill>
                <a:latin typeface="Calibri" pitchFamily="34" charset="0"/>
              </a:rPr>
              <a:t>to </a:t>
            </a:r>
            <a:r>
              <a:rPr lang="en-GB" sz="2400" b="1" dirty="0">
                <a:solidFill>
                  <a:schemeClr val="accent3">
                    <a:lumMod val="50000"/>
                  </a:schemeClr>
                </a:solidFill>
                <a:latin typeface="Calibri" pitchFamily="34" charset="0"/>
              </a:rPr>
              <a:t>Avoid </a:t>
            </a:r>
            <a:r>
              <a:rPr lang="en-GB" sz="2400" b="1" dirty="0">
                <a:solidFill>
                  <a:schemeClr val="accent3">
                    <a:lumMod val="50000"/>
                  </a:schemeClr>
                </a:solidFill>
                <a:latin typeface="Calibri" pitchFamily="34" charset="0"/>
              </a:rPr>
              <a:t>E</a:t>
            </a:r>
            <a:r>
              <a:rPr lang="en-GB" sz="2400" b="1" dirty="0">
                <a:solidFill>
                  <a:schemeClr val="accent3">
                    <a:lumMod val="50000"/>
                  </a:schemeClr>
                </a:solidFill>
                <a:latin typeface="Calibri" pitchFamily="34" charset="0"/>
              </a:rPr>
              <a:t>xpository Dialogue </a:t>
            </a:r>
            <a:r>
              <a:rPr lang="en-GB" sz="2400" dirty="0">
                <a:solidFill>
                  <a:schemeClr val="accent3">
                    <a:lumMod val="50000"/>
                  </a:schemeClr>
                </a:solidFill>
                <a:latin typeface="Calibri" pitchFamily="34" charset="0"/>
              </a:rPr>
              <a:t/>
            </a:r>
            <a:br>
              <a:rPr lang="en-GB" sz="2400" dirty="0">
                <a:solidFill>
                  <a:schemeClr val="accent3">
                    <a:lumMod val="50000"/>
                  </a:schemeClr>
                </a:solidFill>
                <a:latin typeface="Calibri" pitchFamily="34" charset="0"/>
              </a:rPr>
            </a:br>
            <a:r>
              <a:rPr lang="en-GB" sz="2000" dirty="0">
                <a:solidFill>
                  <a:schemeClr val="accent3">
                    <a:lumMod val="50000"/>
                  </a:schemeClr>
                </a:solidFill>
                <a:latin typeface="Calibri" pitchFamily="34" charset="0"/>
              </a:rPr>
              <a:t>Dialogue shorn of supporting background information and plot is</a:t>
            </a:r>
            <a:br>
              <a:rPr lang="en-GB" sz="2000" dirty="0">
                <a:solidFill>
                  <a:schemeClr val="accent3">
                    <a:lumMod val="50000"/>
                  </a:schemeClr>
                </a:solidFill>
                <a:latin typeface="Calibri" pitchFamily="34" charset="0"/>
              </a:rPr>
            </a:br>
            <a:r>
              <a:rPr lang="en-GB" sz="2000" dirty="0">
                <a:solidFill>
                  <a:schemeClr val="accent3">
                    <a:lumMod val="50000"/>
                  </a:schemeClr>
                </a:solidFill>
                <a:latin typeface="Calibri" pitchFamily="34" charset="0"/>
              </a:rPr>
              <a:t>sometimes used in daytime soap operas and badly written stories, to enable difficult plot lines to be delivered quickly.</a:t>
            </a:r>
          </a:p>
        </p:txBody>
      </p:sp>
      <p:sp>
        <p:nvSpPr>
          <p:cNvPr id="22530" name="Rectangle 3"/>
          <p:cNvSpPr>
            <a:spLocks noChangeArrowheads="1"/>
          </p:cNvSpPr>
          <p:nvPr/>
        </p:nvSpPr>
        <p:spPr bwMode="auto">
          <a:xfrm>
            <a:off x="146050" y="5537200"/>
            <a:ext cx="8829675" cy="369888"/>
          </a:xfrm>
          <a:prstGeom prst="rect">
            <a:avLst/>
          </a:prstGeom>
          <a:noFill/>
          <a:ln w="9525">
            <a:noFill/>
            <a:miter lim="800000"/>
            <a:headEnd/>
            <a:tailEnd/>
          </a:ln>
        </p:spPr>
        <p:txBody>
          <a:bodyPr>
            <a:spAutoFit/>
          </a:bodyPr>
          <a:lstStyle/>
          <a:p>
            <a:r>
              <a:rPr lang="en-GB" b="1">
                <a:solidFill>
                  <a:schemeClr val="bg1"/>
                </a:solidFill>
              </a:rPr>
              <a:t>In pairs: </a:t>
            </a:r>
            <a:r>
              <a:rPr lang="en-GB">
                <a:solidFill>
                  <a:schemeClr val="bg1"/>
                </a:solidFill>
              </a:rPr>
              <a:t>Can you think of ways to SHOW not TELL the information in the extract? </a:t>
            </a:r>
          </a:p>
        </p:txBody>
      </p:sp>
      <p:sp>
        <p:nvSpPr>
          <p:cNvPr id="22531" name="Rectangle 4"/>
          <p:cNvSpPr>
            <a:spLocks noChangeArrowheads="1"/>
          </p:cNvSpPr>
          <p:nvPr/>
        </p:nvSpPr>
        <p:spPr bwMode="auto">
          <a:xfrm>
            <a:off x="1228725" y="1773238"/>
            <a:ext cx="6697663" cy="3000375"/>
          </a:xfrm>
          <a:prstGeom prst="rect">
            <a:avLst/>
          </a:prstGeom>
          <a:noFill/>
          <a:ln w="9525">
            <a:noFill/>
            <a:miter lim="800000"/>
            <a:headEnd/>
            <a:tailEnd/>
          </a:ln>
        </p:spPr>
        <p:txBody>
          <a:bodyPr>
            <a:spAutoFit/>
          </a:bodyPr>
          <a:lstStyle/>
          <a:p>
            <a:pPr algn="just">
              <a:lnSpc>
                <a:spcPct val="150000"/>
              </a:lnSpc>
            </a:pPr>
            <a:r>
              <a:rPr lang="en-GB">
                <a:latin typeface="Calibri" pitchFamily="34" charset="0"/>
              </a:rPr>
              <a:t>‘But Cheryl! Do you mean to say that the twins you are carrying are not mine? Was that man you have been seeing, Fred, the footballer, the real father of the twins? Oh, how could you do this to me? I am so gutted?! This must have been going on since the big staff party at Christmas – when you said you felt ill – and, I remember, Fred offered to drive you home. Oh no, don’t tell me that was when </a:t>
            </a:r>
            <a:r>
              <a:rPr lang="en-GB" i="1">
                <a:latin typeface="Calibri" pitchFamily="34" charset="0"/>
              </a:rPr>
              <a:t>. . .</a:t>
            </a:r>
            <a:r>
              <a:rPr lang="en-GB">
                <a:latin typeface="Calibri" pitchFamily="34" charset="0"/>
              </a:rPr>
              <a:t>when you first fell in love with Fred?’</a:t>
            </a:r>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79388" y="5026025"/>
            <a:ext cx="8856662" cy="1816100"/>
          </a:xfrm>
          <a:prstGeom prst="rect">
            <a:avLst/>
          </a:prstGeom>
          <a:noFill/>
          <a:ln w="9525">
            <a:noFill/>
            <a:miter lim="800000"/>
            <a:headEnd/>
            <a:tailEnd/>
          </a:ln>
        </p:spPr>
        <p:txBody>
          <a:bodyPr>
            <a:spAutoFit/>
          </a:bodyPr>
          <a:lstStyle/>
          <a:p>
            <a:r>
              <a:rPr lang="en-GB" sz="1600" b="1">
                <a:solidFill>
                  <a:schemeClr val="bg1"/>
                </a:solidFill>
                <a:latin typeface="Calibri" pitchFamily="34" charset="0"/>
              </a:rPr>
              <a:t>Step 1: Pair work</a:t>
            </a:r>
          </a:p>
          <a:p>
            <a:r>
              <a:rPr lang="en-GB" sz="1600" b="1">
                <a:solidFill>
                  <a:schemeClr val="bg1"/>
                </a:solidFill>
                <a:latin typeface="Calibri" pitchFamily="34" charset="0"/>
              </a:rPr>
              <a:t>Decide what kind of trouble the character is in.  Talk about times when you have been in trouble with parents, or done something that you know parents will be really annoyed about.  </a:t>
            </a:r>
          </a:p>
          <a:p>
            <a:r>
              <a:rPr lang="en-GB" sz="1600" b="1">
                <a:solidFill>
                  <a:schemeClr val="bg1"/>
                </a:solidFill>
                <a:latin typeface="Calibri" pitchFamily="34" charset="0"/>
              </a:rPr>
              <a:t>How have you delayed getting to the point and confessing?</a:t>
            </a:r>
          </a:p>
          <a:p>
            <a:r>
              <a:rPr lang="en-GB" sz="1600" b="1">
                <a:solidFill>
                  <a:schemeClr val="bg1"/>
                </a:solidFill>
                <a:latin typeface="Calibri" pitchFamily="34" charset="0"/>
              </a:rPr>
              <a:t>How did it go when you did confess?</a:t>
            </a:r>
          </a:p>
          <a:p>
            <a:r>
              <a:rPr lang="en-GB" sz="1600" b="1">
                <a:solidFill>
                  <a:schemeClr val="bg1"/>
                </a:solidFill>
                <a:latin typeface="Calibri" pitchFamily="34" charset="0"/>
              </a:rPr>
              <a:t>You can choose the kind of trouble that your character could be in.  It just needs to be big, big trouble.</a:t>
            </a:r>
          </a:p>
          <a:p>
            <a:r>
              <a:rPr lang="en-GB" sz="1600" b="1">
                <a:solidFill>
                  <a:schemeClr val="bg1"/>
                </a:solidFill>
                <a:latin typeface="Calibri" pitchFamily="34" charset="0"/>
              </a:rPr>
              <a:t> </a:t>
            </a:r>
          </a:p>
        </p:txBody>
      </p:sp>
      <p:sp>
        <p:nvSpPr>
          <p:cNvPr id="3" name="Rectangle 2"/>
          <p:cNvSpPr/>
          <p:nvPr/>
        </p:nvSpPr>
        <p:spPr>
          <a:xfrm>
            <a:off x="1547813" y="260350"/>
            <a:ext cx="6048375" cy="384175"/>
          </a:xfrm>
          <a:prstGeom prst="rect">
            <a:avLst/>
          </a:prstGeom>
        </p:spPr>
        <p:txBody>
          <a:bodyPr>
            <a:spAutoFit/>
          </a:bodyPr>
          <a:lstStyle/>
          <a:p>
            <a:pPr marL="609600" indent="-609600" algn="ctr">
              <a:lnSpc>
                <a:spcPct val="80000"/>
              </a:lnSpc>
            </a:pPr>
            <a:r>
              <a:rPr lang="en-GB" sz="2400" b="1">
                <a:solidFill>
                  <a:srgbClr val="04516D"/>
                </a:solidFill>
                <a:latin typeface="Calibri" pitchFamily="34" charset="0"/>
              </a:rPr>
              <a:t>Writing Exercise 4: The Confession A or B</a:t>
            </a:r>
            <a:endParaRPr lang="en-GB" sz="2800" b="1">
              <a:solidFill>
                <a:srgbClr val="04516D"/>
              </a:solidFill>
              <a:latin typeface="Calibri" pitchFamily="34" charset="0"/>
            </a:endParaRPr>
          </a:p>
        </p:txBody>
      </p:sp>
      <p:sp>
        <p:nvSpPr>
          <p:cNvPr id="23555" name="Rectangle 4"/>
          <p:cNvSpPr>
            <a:spLocks noChangeArrowheads="1"/>
          </p:cNvSpPr>
          <p:nvPr/>
        </p:nvSpPr>
        <p:spPr bwMode="auto">
          <a:xfrm>
            <a:off x="317500" y="836613"/>
            <a:ext cx="8424863" cy="3786187"/>
          </a:xfrm>
          <a:prstGeom prst="rect">
            <a:avLst/>
          </a:prstGeom>
          <a:noFill/>
          <a:ln w="9525">
            <a:noFill/>
            <a:miter lim="800000"/>
            <a:headEnd/>
            <a:tailEnd/>
          </a:ln>
        </p:spPr>
        <p:txBody>
          <a:bodyPr>
            <a:spAutoFit/>
          </a:bodyPr>
          <a:lstStyle/>
          <a:p>
            <a:r>
              <a:rPr lang="en-GB" sz="2000" b="1">
                <a:latin typeface="Calibri" pitchFamily="34" charset="0"/>
              </a:rPr>
              <a:t>A) Excluded or expelled</a:t>
            </a:r>
          </a:p>
          <a:p>
            <a:r>
              <a:rPr lang="en-GB" sz="2000">
                <a:latin typeface="Calibri" pitchFamily="34" charset="0"/>
              </a:rPr>
              <a:t>A student must tell his/her parent that they have been expelled/excluded from school/college, or that they have been caught stealing. They go to see their parent, at home or work (or some other place) but wherever it is, the parent is involved with a distraction or activity that makes it impossible for them to understand what the son/daughter is telling them.</a:t>
            </a:r>
          </a:p>
          <a:p>
            <a:endParaRPr lang="en-GB" sz="2000">
              <a:latin typeface="Calibri" pitchFamily="34" charset="0"/>
            </a:endParaRPr>
          </a:p>
          <a:p>
            <a:r>
              <a:rPr lang="en-GB" sz="2000" b="1">
                <a:latin typeface="Calibri" pitchFamily="34" charset="0"/>
              </a:rPr>
              <a:t>B) Pregnant girl </a:t>
            </a:r>
          </a:p>
          <a:p>
            <a:r>
              <a:rPr lang="en-GB" sz="2000">
                <a:latin typeface="Calibri" pitchFamily="34" charset="0"/>
              </a:rPr>
              <a:t>A young woman must tell her mother that she is pregnant.  She goes to see her mother, at home or work (or some other place) but wherever it is, the mother is involved with a distraction or activity that makes it impossible for her to understand what the daughter is telling her.</a:t>
            </a:r>
          </a:p>
        </p:txBody>
      </p:sp>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313" y="188913"/>
            <a:ext cx="8135937" cy="457200"/>
          </a:xfrm>
          <a:prstGeom prst="rect">
            <a:avLst/>
          </a:prstGeom>
          <a:noFill/>
        </p:spPr>
        <p:txBody>
          <a:bodyPr>
            <a:spAutoFit/>
          </a:bodyPr>
          <a:lstStyle/>
          <a:p>
            <a:pPr algn="ctr"/>
            <a:r>
              <a:rPr lang="en-GB" sz="2400" b="1">
                <a:solidFill>
                  <a:srgbClr val="04516D"/>
                </a:solidFill>
                <a:latin typeface="Calibri" pitchFamily="34" charset="0"/>
              </a:rPr>
              <a:t>Writing Exercise 4: The Confession cont.</a:t>
            </a:r>
          </a:p>
        </p:txBody>
      </p:sp>
      <p:sp>
        <p:nvSpPr>
          <p:cNvPr id="16387" name="Rectangle 2"/>
          <p:cNvSpPr>
            <a:spLocks noChangeArrowheads="1"/>
          </p:cNvSpPr>
          <p:nvPr/>
        </p:nvSpPr>
        <p:spPr bwMode="auto">
          <a:xfrm>
            <a:off x="179388" y="765175"/>
            <a:ext cx="8796337" cy="4248150"/>
          </a:xfrm>
          <a:prstGeom prst="rect">
            <a:avLst/>
          </a:prstGeom>
          <a:noFill/>
          <a:ln>
            <a:noFill/>
          </a:ln>
          <a:extLst>
            <a:ext uri="{909E8E84-426E-40DD-AFC4-6F175D3DCCD1}"/>
            <a:ext uri="{91240B29-F687-4F45-9708-019B960494DF}"/>
          </a:extLst>
        </p:spPr>
        <p:txBody>
          <a:bodyPr>
            <a:spAutoFit/>
          </a:bodyPr>
          <a:lstStyle/>
          <a:p>
            <a:r>
              <a:rPr lang="en-GB" sz="1600" b="1">
                <a:latin typeface="Calibri" pitchFamily="34" charset="0"/>
              </a:rPr>
              <a:t>In pairs work out some solutions:</a:t>
            </a:r>
          </a:p>
          <a:p>
            <a:endParaRPr lang="en-GB" sz="1600">
              <a:latin typeface="Calibri" pitchFamily="34" charset="0"/>
            </a:endParaRPr>
          </a:p>
          <a:p>
            <a:pPr>
              <a:buFont typeface="Arial" charset="0"/>
              <a:buChar char="•"/>
            </a:pPr>
            <a:r>
              <a:rPr lang="en-GB" sz="1600">
                <a:latin typeface="Calibri" pitchFamily="34" charset="0"/>
              </a:rPr>
              <a:t>The girl/boy cannot just come straight out with the confession.  They are too frightened.</a:t>
            </a:r>
          </a:p>
          <a:p>
            <a:r>
              <a:rPr lang="en-GB" sz="1600">
                <a:latin typeface="Calibri" pitchFamily="34" charset="0"/>
              </a:rPr>
              <a:t>	Work out why the main character feels embarrassed about this confession.  </a:t>
            </a:r>
          </a:p>
          <a:p>
            <a:endParaRPr lang="en-GB" sz="1600">
              <a:latin typeface="Calibri" pitchFamily="34" charset="0"/>
            </a:endParaRPr>
          </a:p>
          <a:p>
            <a:pPr>
              <a:buFont typeface="Arial" charset="0"/>
              <a:buChar char="•"/>
            </a:pPr>
            <a:r>
              <a:rPr lang="en-GB" sz="1600">
                <a:latin typeface="Calibri" pitchFamily="34" charset="0"/>
              </a:rPr>
              <a:t>They are not going to get straight to the point.  They might even tell a story about someone they know who is in trouble – anything to delay the evil moment when they must tell the truth.  </a:t>
            </a:r>
          </a:p>
          <a:p>
            <a:endParaRPr lang="en-GB" sz="1600">
              <a:latin typeface="Calibri" pitchFamily="34" charset="0"/>
            </a:endParaRPr>
          </a:p>
          <a:p>
            <a:pPr>
              <a:buFont typeface="Arial" charset="0"/>
              <a:buChar char="•"/>
            </a:pPr>
            <a:r>
              <a:rPr lang="en-GB" sz="1600">
                <a:latin typeface="Calibri" pitchFamily="34" charset="0"/>
              </a:rPr>
              <a:t>If students have ever got into big trouble themselves their story could be about someone in a similar situation – and in this way students can test out how the parent is going to react when they finally do confess.</a:t>
            </a:r>
          </a:p>
          <a:p>
            <a:endParaRPr lang="en-GB" sz="1600">
              <a:latin typeface="Calibri" pitchFamily="34" charset="0"/>
            </a:endParaRPr>
          </a:p>
          <a:p>
            <a:pPr>
              <a:buFont typeface="Arial" charset="0"/>
              <a:buChar char="•"/>
            </a:pPr>
            <a:r>
              <a:rPr lang="en-GB" sz="1600">
                <a:latin typeface="Calibri" pitchFamily="34" charset="0"/>
              </a:rPr>
              <a:t>What kinds of tactics have you ever used, or imagined using, to break bad news to your parents?</a:t>
            </a:r>
          </a:p>
          <a:p>
            <a:endParaRPr lang="en-GB" sz="1600">
              <a:latin typeface="Calibri" pitchFamily="34" charset="0"/>
            </a:endParaRPr>
          </a:p>
          <a:p>
            <a:pPr>
              <a:buFont typeface="Arial" charset="0"/>
              <a:buChar char="•"/>
            </a:pPr>
            <a:r>
              <a:rPr lang="en-GB" sz="1600">
                <a:latin typeface="Calibri" pitchFamily="34" charset="0"/>
              </a:rPr>
              <a:t>Did fears about how your parents would react, come true?  How did you feel? </a:t>
            </a:r>
          </a:p>
          <a:p>
            <a:endParaRPr lang="en-GB" sz="1600">
              <a:latin typeface="Calibri" pitchFamily="34" charset="0"/>
            </a:endParaRPr>
          </a:p>
          <a:p>
            <a:pPr>
              <a:buFont typeface="Arial" charset="0"/>
              <a:buChar char="•"/>
            </a:pPr>
            <a:r>
              <a:rPr lang="en-GB" sz="1600">
                <a:latin typeface="Calibri" pitchFamily="34" charset="0"/>
              </a:rPr>
              <a:t>How can you make the situation as bad as it could possibly be for this boy/girl?</a:t>
            </a:r>
          </a:p>
        </p:txBody>
      </p:sp>
      <p:sp>
        <p:nvSpPr>
          <p:cNvPr id="24579" name="Rectangle 3"/>
          <p:cNvSpPr>
            <a:spLocks noChangeArrowheads="1"/>
          </p:cNvSpPr>
          <p:nvPr/>
        </p:nvSpPr>
        <p:spPr bwMode="auto">
          <a:xfrm>
            <a:off x="179388" y="5445125"/>
            <a:ext cx="8856662" cy="1006475"/>
          </a:xfrm>
          <a:prstGeom prst="rect">
            <a:avLst/>
          </a:prstGeom>
          <a:noFill/>
          <a:ln w="9525">
            <a:noFill/>
            <a:miter lim="800000"/>
            <a:headEnd/>
            <a:tailEnd/>
          </a:ln>
        </p:spPr>
        <p:txBody>
          <a:bodyPr>
            <a:spAutoFit/>
          </a:bodyPr>
          <a:lstStyle/>
          <a:p>
            <a:r>
              <a:rPr lang="en-GB" sz="2000">
                <a:solidFill>
                  <a:schemeClr val="bg1"/>
                </a:solidFill>
                <a:latin typeface="Calibri" pitchFamily="34" charset="0"/>
              </a:rPr>
              <a:t>For example, if a child is confessing to being caught stealing, maybe the mother is a policewoman – giving a talk at a school about the evils of stealing?</a:t>
            </a:r>
          </a:p>
          <a:p>
            <a:r>
              <a:rPr lang="en-GB" sz="2000">
                <a:solidFill>
                  <a:schemeClr val="bg1"/>
                </a:solidFill>
                <a:latin typeface="Calibri" pitchFamily="34" charset="0"/>
              </a:rPr>
              <a:t>Could religious, cultural or social beliefs make this scene more stressful?</a:t>
            </a:r>
          </a:p>
        </p:txBody>
      </p:sp>
    </p:spTree>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8313" y="188913"/>
            <a:ext cx="8135937" cy="822325"/>
          </a:xfrm>
          <a:prstGeom prst="rect">
            <a:avLst/>
          </a:prstGeom>
          <a:noFill/>
        </p:spPr>
        <p:txBody>
          <a:bodyPr>
            <a:spAutoFit/>
          </a:bodyPr>
          <a:lstStyle/>
          <a:p>
            <a:pPr algn="ctr"/>
            <a:r>
              <a:rPr lang="en-GB" sz="2400" b="1">
                <a:solidFill>
                  <a:srgbClr val="04516D"/>
                </a:solidFill>
                <a:latin typeface="Calibri" pitchFamily="34" charset="0"/>
              </a:rPr>
              <a:t>Writing Exercise 5: Twist and Turns</a:t>
            </a:r>
            <a:endParaRPr lang="en-GB" sz="2400">
              <a:solidFill>
                <a:srgbClr val="04516D"/>
              </a:solidFill>
              <a:latin typeface="Calibri" pitchFamily="34" charset="0"/>
            </a:endParaRPr>
          </a:p>
          <a:p>
            <a:pPr algn="ctr"/>
            <a:r>
              <a:rPr lang="en-GB" sz="2400">
                <a:solidFill>
                  <a:srgbClr val="04516D"/>
                </a:solidFill>
                <a:latin typeface="Calibri" pitchFamily="34" charset="0"/>
              </a:rPr>
              <a:t> revolt, revenge, escape</a:t>
            </a:r>
          </a:p>
        </p:txBody>
      </p:sp>
      <p:sp>
        <p:nvSpPr>
          <p:cNvPr id="25602" name="Rectangle 2"/>
          <p:cNvSpPr>
            <a:spLocks noChangeArrowheads="1"/>
          </p:cNvSpPr>
          <p:nvPr/>
        </p:nvSpPr>
        <p:spPr bwMode="auto">
          <a:xfrm rot="-1449875">
            <a:off x="4052888" y="2928938"/>
            <a:ext cx="4664075" cy="1016000"/>
          </a:xfrm>
          <a:prstGeom prst="rect">
            <a:avLst/>
          </a:prstGeom>
          <a:noFill/>
          <a:ln w="9525">
            <a:noFill/>
            <a:miter lim="800000"/>
            <a:headEnd/>
            <a:tailEnd/>
          </a:ln>
        </p:spPr>
        <p:txBody>
          <a:bodyPr>
            <a:spAutoFit/>
          </a:bodyPr>
          <a:lstStyle/>
          <a:p>
            <a:r>
              <a:rPr lang="en-GB" sz="2000">
                <a:latin typeface="Calibri" pitchFamily="34" charset="0"/>
              </a:rPr>
              <a:t>Your students can start the work in class and take it home for completion ready for class next week.</a:t>
            </a:r>
          </a:p>
        </p:txBody>
      </p:sp>
      <p:sp>
        <p:nvSpPr>
          <p:cNvPr id="25603" name="Rectangle 4"/>
          <p:cNvSpPr>
            <a:spLocks noChangeArrowheads="1"/>
          </p:cNvSpPr>
          <p:nvPr/>
        </p:nvSpPr>
        <p:spPr bwMode="auto">
          <a:xfrm>
            <a:off x="450850" y="1628775"/>
            <a:ext cx="4572000" cy="1631950"/>
          </a:xfrm>
          <a:prstGeom prst="rect">
            <a:avLst/>
          </a:prstGeom>
          <a:noFill/>
          <a:ln w="9525">
            <a:noFill/>
            <a:miter lim="800000"/>
            <a:headEnd/>
            <a:tailEnd/>
          </a:ln>
        </p:spPr>
        <p:txBody>
          <a:bodyPr>
            <a:spAutoFit/>
          </a:bodyPr>
          <a:lstStyle/>
          <a:p>
            <a:r>
              <a:rPr lang="en-GB" sz="2000">
                <a:latin typeface="Calibri" pitchFamily="34" charset="0"/>
              </a:rPr>
              <a:t>Choose one of the three options over the next three slides.  The whole exercise can take from two to ten pages in length, depending upon how far you want to take the material.</a:t>
            </a:r>
          </a:p>
        </p:txBody>
      </p:sp>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203810">
            <a:off x="134938" y="4424363"/>
            <a:ext cx="8712200" cy="2259012"/>
          </a:xfrm>
          <a:prstGeom prst="rect">
            <a:avLst/>
          </a:prstGeom>
        </p:spPr>
        <p:txBody>
          <a:bodyPr>
            <a:spAutoFit/>
          </a:bodyPr>
          <a:lstStyle/>
          <a:p>
            <a:pPr>
              <a:lnSpc>
                <a:spcPct val="80000"/>
              </a:lnSpc>
              <a:defRPr/>
            </a:pPr>
            <a:r>
              <a:rPr lang="en-GB" sz="1600" b="1" dirty="0">
                <a:solidFill>
                  <a:schemeClr val="accent3">
                    <a:lumMod val="50000"/>
                  </a:schemeClr>
                </a:solidFill>
                <a:latin typeface="Calibri" pitchFamily="34" charset="0"/>
              </a:rPr>
              <a:t>Scene 2:</a:t>
            </a:r>
            <a:r>
              <a:rPr lang="en-GB" sz="1600" dirty="0">
                <a:solidFill>
                  <a:schemeClr val="accent3">
                    <a:lumMod val="50000"/>
                  </a:schemeClr>
                </a:solidFill>
                <a:latin typeface="Calibri" pitchFamily="34" charset="0"/>
              </a:rPr>
              <a:t> </a:t>
            </a:r>
          </a:p>
          <a:p>
            <a:pPr>
              <a:lnSpc>
                <a:spcPct val="80000"/>
              </a:lnSpc>
              <a:defRPr/>
            </a:pPr>
            <a:r>
              <a:rPr lang="en-GB" sz="1600" dirty="0">
                <a:latin typeface="Calibri" pitchFamily="34" charset="0"/>
              </a:rPr>
              <a:t>Your character tries to cope, but the new development makes it very difficult.  Note that they really want to make life go on as before, but this desire is thwarted by the new circumstance.  </a:t>
            </a:r>
          </a:p>
          <a:p>
            <a:pPr>
              <a:lnSpc>
                <a:spcPct val="80000"/>
              </a:lnSpc>
              <a:defRPr/>
            </a:pPr>
            <a:r>
              <a:rPr lang="en-GB" sz="1600" dirty="0">
                <a:latin typeface="Calibri" pitchFamily="34" charset="0"/>
              </a:rPr>
              <a:t>Finally, at the end of this scene, an event occurs which forces them to realise that they just cannot take it any more.  </a:t>
            </a:r>
          </a:p>
          <a:p>
            <a:pPr>
              <a:lnSpc>
                <a:spcPct val="80000"/>
              </a:lnSpc>
              <a:defRPr/>
            </a:pPr>
            <a:endParaRPr lang="en-GB" sz="1600" dirty="0">
              <a:solidFill>
                <a:schemeClr val="bg1"/>
              </a:solidFill>
              <a:latin typeface="Calibri" pitchFamily="34" charset="0"/>
            </a:endParaRPr>
          </a:p>
          <a:p>
            <a:pPr>
              <a:lnSpc>
                <a:spcPct val="80000"/>
              </a:lnSpc>
              <a:defRPr/>
            </a:pPr>
            <a:r>
              <a:rPr lang="en-GB" sz="1600" b="1" dirty="0">
                <a:solidFill>
                  <a:schemeClr val="bg1"/>
                </a:solidFill>
                <a:latin typeface="Calibri" pitchFamily="34" charset="0"/>
              </a:rPr>
              <a:t>Scene 3:</a:t>
            </a:r>
            <a:r>
              <a:rPr lang="en-GB" sz="1600" dirty="0">
                <a:solidFill>
                  <a:schemeClr val="bg1"/>
                </a:solidFill>
                <a:latin typeface="Calibri" pitchFamily="34" charset="0"/>
              </a:rPr>
              <a:t> Your character finally revolts.  </a:t>
            </a:r>
          </a:p>
          <a:p>
            <a:pPr>
              <a:lnSpc>
                <a:spcPct val="80000"/>
              </a:lnSpc>
              <a:defRPr/>
            </a:pPr>
            <a:r>
              <a:rPr lang="en-GB" sz="1600" dirty="0">
                <a:solidFill>
                  <a:schemeClr val="bg1"/>
                </a:solidFill>
                <a:latin typeface="Calibri" pitchFamily="34" charset="0"/>
              </a:rPr>
              <a:t>What happens?  Is it successful or does the revolt fail? </a:t>
            </a:r>
            <a:r>
              <a:rPr lang="en-GB" sz="1600" dirty="0">
                <a:solidFill>
                  <a:schemeClr val="bg1"/>
                </a:solidFill>
                <a:latin typeface="Calibri" pitchFamily="34" charset="0"/>
              </a:rPr>
              <a:t>How </a:t>
            </a:r>
            <a:r>
              <a:rPr lang="en-GB" sz="1600" dirty="0">
                <a:solidFill>
                  <a:schemeClr val="bg1"/>
                </a:solidFill>
                <a:latin typeface="Calibri" pitchFamily="34" charset="0"/>
              </a:rPr>
              <a:t>does the revolt affect </a:t>
            </a:r>
            <a:r>
              <a:rPr lang="en-GB" sz="1600" dirty="0">
                <a:solidFill>
                  <a:schemeClr val="bg1"/>
                </a:solidFill>
                <a:latin typeface="Calibri" pitchFamily="34" charset="0"/>
              </a:rPr>
              <a:t>everybody? Are </a:t>
            </a:r>
            <a:r>
              <a:rPr lang="en-GB" sz="1600" dirty="0">
                <a:solidFill>
                  <a:schemeClr val="bg1"/>
                </a:solidFill>
                <a:latin typeface="Calibri" pitchFamily="34" charset="0"/>
              </a:rPr>
              <a:t>there any unexpected twists?</a:t>
            </a:r>
          </a:p>
          <a:p>
            <a:pPr>
              <a:lnSpc>
                <a:spcPct val="80000"/>
              </a:lnSpc>
              <a:defRPr/>
            </a:pPr>
            <a:r>
              <a:rPr lang="en-GB" sz="1600" dirty="0">
                <a:solidFill>
                  <a:schemeClr val="bg1"/>
                </a:solidFill>
                <a:latin typeface="Calibri" pitchFamily="34" charset="0"/>
              </a:rPr>
              <a:t>NOTE: This story is broken into two or more sections or scenes, and the total story may be several pages long. But try to be as economical as possible.</a:t>
            </a:r>
            <a:endParaRPr lang="en-GB" sz="1600" b="1" u="sng" dirty="0">
              <a:solidFill>
                <a:schemeClr val="bg1"/>
              </a:solidFill>
              <a:latin typeface="Calibri" pitchFamily="34" charset="0"/>
            </a:endParaRPr>
          </a:p>
        </p:txBody>
      </p:sp>
      <p:sp>
        <p:nvSpPr>
          <p:cNvPr id="4" name="TextBox 3"/>
          <p:cNvSpPr txBox="1"/>
          <p:nvPr/>
        </p:nvSpPr>
        <p:spPr>
          <a:xfrm>
            <a:off x="468313" y="188913"/>
            <a:ext cx="8135937" cy="830262"/>
          </a:xfrm>
          <a:prstGeom prst="rect">
            <a:avLst/>
          </a:prstGeom>
          <a:noFill/>
        </p:spPr>
        <p:txBody>
          <a:bodyPr>
            <a:spAutoFit/>
          </a:bodyPr>
          <a:lstStyle/>
          <a:p>
            <a:pPr algn="ctr">
              <a:defRPr/>
            </a:pPr>
            <a:r>
              <a:rPr lang="en-GB" sz="2400" b="1" dirty="0">
                <a:solidFill>
                  <a:schemeClr val="accent3">
                    <a:lumMod val="50000"/>
                  </a:schemeClr>
                </a:solidFill>
                <a:latin typeface="Calibri" pitchFamily="34" charset="0"/>
              </a:rPr>
              <a:t>Option </a:t>
            </a:r>
            <a:r>
              <a:rPr lang="en-GB" sz="2400" b="1" dirty="0">
                <a:solidFill>
                  <a:schemeClr val="accent3">
                    <a:lumMod val="50000"/>
                  </a:schemeClr>
                </a:solidFill>
                <a:latin typeface="Calibri" pitchFamily="34" charset="0"/>
              </a:rPr>
              <a:t>1</a:t>
            </a:r>
            <a:r>
              <a:rPr lang="en-GB" sz="2400" b="1" dirty="0">
                <a:solidFill>
                  <a:schemeClr val="accent3">
                    <a:lumMod val="50000"/>
                  </a:schemeClr>
                </a:solidFill>
                <a:latin typeface="Calibri" pitchFamily="34" charset="0"/>
              </a:rPr>
              <a:t/>
            </a:r>
            <a:br>
              <a:rPr lang="en-GB" sz="2400" b="1" dirty="0">
                <a:solidFill>
                  <a:schemeClr val="accent3">
                    <a:lumMod val="50000"/>
                  </a:schemeClr>
                </a:solidFill>
                <a:latin typeface="Calibri" pitchFamily="34" charset="0"/>
              </a:rPr>
            </a:br>
            <a:r>
              <a:rPr lang="en-GB" sz="2400" dirty="0">
                <a:solidFill>
                  <a:schemeClr val="accent3">
                    <a:lumMod val="50000"/>
                  </a:schemeClr>
                </a:solidFill>
                <a:latin typeface="Calibri" pitchFamily="34" charset="0"/>
              </a:rPr>
              <a:t>r</a:t>
            </a:r>
            <a:r>
              <a:rPr lang="en-GB" sz="2400" dirty="0">
                <a:solidFill>
                  <a:schemeClr val="accent3">
                    <a:lumMod val="50000"/>
                  </a:schemeClr>
                </a:solidFill>
                <a:latin typeface="Calibri" pitchFamily="34" charset="0"/>
              </a:rPr>
              <a:t>evolt</a:t>
            </a:r>
            <a:endParaRPr lang="en-GB" sz="2400" dirty="0">
              <a:solidFill>
                <a:schemeClr val="accent3">
                  <a:lumMod val="50000"/>
                </a:schemeClr>
              </a:solidFill>
              <a:latin typeface="Calibri" pitchFamily="34" charset="0"/>
            </a:endParaRPr>
          </a:p>
        </p:txBody>
      </p:sp>
      <p:sp>
        <p:nvSpPr>
          <p:cNvPr id="3" name="Rectangle 2"/>
          <p:cNvSpPr/>
          <p:nvPr/>
        </p:nvSpPr>
        <p:spPr>
          <a:xfrm rot="21444520">
            <a:off x="250825" y="1196975"/>
            <a:ext cx="8642350" cy="2652713"/>
          </a:xfrm>
          <a:prstGeom prst="rect">
            <a:avLst/>
          </a:prstGeom>
        </p:spPr>
        <p:txBody>
          <a:bodyPr>
            <a:spAutoFit/>
          </a:bodyPr>
          <a:lstStyle/>
          <a:p>
            <a:pPr>
              <a:lnSpc>
                <a:spcPct val="80000"/>
              </a:lnSpc>
              <a:defRPr/>
            </a:pPr>
            <a:r>
              <a:rPr lang="en-GB" sz="1600" b="1" dirty="0">
                <a:solidFill>
                  <a:schemeClr val="accent3">
                    <a:lumMod val="50000"/>
                  </a:schemeClr>
                </a:solidFill>
                <a:latin typeface="Calibri" pitchFamily="34" charset="0"/>
              </a:rPr>
              <a:t>Scene 1:  </a:t>
            </a:r>
          </a:p>
          <a:p>
            <a:pPr>
              <a:lnSpc>
                <a:spcPct val="80000"/>
              </a:lnSpc>
              <a:defRPr/>
            </a:pPr>
            <a:r>
              <a:rPr lang="en-GB" sz="1600" dirty="0">
                <a:latin typeface="Calibri" pitchFamily="34" charset="0"/>
              </a:rPr>
              <a:t>Describe a character in their normal routine.  Tell us how they willingly put everyone else’s needs ahead of theirs.  During this time, something happens to make their situation much, much worse.  </a:t>
            </a:r>
          </a:p>
          <a:p>
            <a:pPr>
              <a:lnSpc>
                <a:spcPct val="80000"/>
              </a:lnSpc>
              <a:defRPr/>
            </a:pPr>
            <a:endParaRPr lang="en-GB" sz="1600" b="1" dirty="0">
              <a:latin typeface="Calibri" pitchFamily="34" charset="0"/>
            </a:endParaRPr>
          </a:p>
          <a:p>
            <a:pPr>
              <a:lnSpc>
                <a:spcPct val="80000"/>
              </a:lnSpc>
              <a:defRPr/>
            </a:pPr>
            <a:r>
              <a:rPr lang="en-GB" sz="1600" b="1" dirty="0">
                <a:latin typeface="Calibri" pitchFamily="34" charset="0"/>
              </a:rPr>
              <a:t>Choose from a or b </a:t>
            </a:r>
            <a:r>
              <a:rPr lang="en-GB" sz="1600" b="1" dirty="0">
                <a:latin typeface="Calibri" pitchFamily="34" charset="0"/>
              </a:rPr>
              <a:t>below</a:t>
            </a:r>
            <a:endParaRPr lang="en-GB" sz="1600" b="1" dirty="0">
              <a:latin typeface="Calibri" pitchFamily="34" charset="0"/>
            </a:endParaRPr>
          </a:p>
          <a:p>
            <a:pPr>
              <a:lnSpc>
                <a:spcPct val="80000"/>
              </a:lnSpc>
              <a:defRPr/>
            </a:pPr>
            <a:r>
              <a:rPr lang="en-GB" sz="1600" dirty="0">
                <a:latin typeface="Calibri" pitchFamily="34" charset="0"/>
              </a:rPr>
              <a:t>a.  A new character arrives on the scene –</a:t>
            </a:r>
          </a:p>
          <a:p>
            <a:pPr>
              <a:lnSpc>
                <a:spcPct val="80000"/>
              </a:lnSpc>
              <a:defRPr/>
            </a:pPr>
            <a:r>
              <a:rPr lang="en-GB" sz="1600" dirty="0">
                <a:latin typeface="Calibri" pitchFamily="34" charset="0"/>
              </a:rPr>
              <a:t>This might be their </a:t>
            </a:r>
            <a:r>
              <a:rPr lang="en-GB" sz="1600" dirty="0">
                <a:latin typeface="Calibri" pitchFamily="34" charset="0"/>
              </a:rPr>
              <a:t>friend or </a:t>
            </a:r>
            <a:r>
              <a:rPr lang="en-GB" sz="1600" dirty="0">
                <a:latin typeface="Calibri" pitchFamily="34" charset="0"/>
              </a:rPr>
              <a:t>a bully who makes even more demands upon your character.  </a:t>
            </a:r>
          </a:p>
          <a:p>
            <a:pPr>
              <a:lnSpc>
                <a:spcPct val="80000"/>
              </a:lnSpc>
              <a:defRPr/>
            </a:pPr>
            <a:r>
              <a:rPr lang="en-GB" sz="1600" dirty="0">
                <a:latin typeface="Calibri" pitchFamily="34" charset="0"/>
              </a:rPr>
              <a:t>Or perhaps your character finally makes a new friend, who gives them the idea that it is about time that the bully got taught a lesson?</a:t>
            </a:r>
          </a:p>
          <a:p>
            <a:pPr>
              <a:lnSpc>
                <a:spcPct val="80000"/>
              </a:lnSpc>
              <a:defRPr/>
            </a:pPr>
            <a:endParaRPr lang="en-GB" sz="1600" dirty="0">
              <a:latin typeface="Calibri" pitchFamily="34" charset="0"/>
            </a:endParaRPr>
          </a:p>
          <a:p>
            <a:pPr>
              <a:lnSpc>
                <a:spcPct val="80000"/>
              </a:lnSpc>
              <a:defRPr/>
            </a:pPr>
            <a:r>
              <a:rPr lang="en-GB" sz="1600" dirty="0">
                <a:latin typeface="Calibri" pitchFamily="34" charset="0"/>
              </a:rPr>
              <a:t>b.  Some fact comes to light, that really upsets your </a:t>
            </a:r>
            <a:r>
              <a:rPr lang="en-GB" sz="1600" dirty="0">
                <a:latin typeface="Calibri" pitchFamily="34" charset="0"/>
              </a:rPr>
              <a:t>character </a:t>
            </a:r>
            <a:r>
              <a:rPr lang="en-GB" sz="1600" dirty="0">
                <a:latin typeface="Calibri" pitchFamily="34" charset="0"/>
              </a:rPr>
              <a:t>and pushes them over the edge - </a:t>
            </a:r>
          </a:p>
          <a:p>
            <a:pPr>
              <a:lnSpc>
                <a:spcPct val="80000"/>
              </a:lnSpc>
              <a:defRPr/>
            </a:pPr>
            <a:r>
              <a:rPr lang="en-GB" sz="1600" dirty="0">
                <a:latin typeface="Calibri" pitchFamily="34" charset="0"/>
              </a:rPr>
              <a:t>t</a:t>
            </a:r>
            <a:r>
              <a:rPr lang="en-GB" sz="1600" dirty="0">
                <a:latin typeface="Calibri" pitchFamily="34" charset="0"/>
              </a:rPr>
              <a:t>he </a:t>
            </a:r>
            <a:r>
              <a:rPr lang="en-GB" sz="1600" dirty="0">
                <a:latin typeface="Calibri" pitchFamily="34" charset="0"/>
              </a:rPr>
              <a:t>bully might have started showing off about your character on a social networking </a:t>
            </a:r>
            <a:r>
              <a:rPr lang="en-GB" sz="1600" dirty="0">
                <a:latin typeface="Calibri" pitchFamily="34" charset="0"/>
              </a:rPr>
              <a:t>site,  </a:t>
            </a:r>
            <a:endParaRPr lang="en-GB" sz="1600" dirty="0">
              <a:latin typeface="Calibri" pitchFamily="34" charset="0"/>
            </a:endParaRPr>
          </a:p>
          <a:p>
            <a:pPr>
              <a:lnSpc>
                <a:spcPct val="80000"/>
              </a:lnSpc>
              <a:defRPr/>
            </a:pPr>
            <a:r>
              <a:rPr lang="en-GB" sz="1600" dirty="0">
                <a:latin typeface="Calibri" pitchFamily="34" charset="0"/>
              </a:rPr>
              <a:t>o</a:t>
            </a:r>
            <a:r>
              <a:rPr lang="en-GB" sz="1600" dirty="0">
                <a:latin typeface="Calibri" pitchFamily="34" charset="0"/>
              </a:rPr>
              <a:t>r </a:t>
            </a:r>
            <a:r>
              <a:rPr lang="en-GB" sz="1600" dirty="0">
                <a:latin typeface="Calibri" pitchFamily="34" charset="0"/>
              </a:rPr>
              <a:t>your character might find out that the bully is going to get them thrown out of </a:t>
            </a:r>
            <a:r>
              <a:rPr lang="en-GB" sz="1600" dirty="0">
                <a:latin typeface="Calibri" pitchFamily="34" charset="0"/>
              </a:rPr>
              <a:t>school.</a:t>
            </a:r>
            <a:endParaRPr lang="en-GB" sz="1600" dirty="0">
              <a:latin typeface="Calibri" pitchFamily="34" charset="0"/>
            </a:endParaRPr>
          </a:p>
        </p:txBody>
      </p:sp>
    </p:spTree>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8313" y="188913"/>
            <a:ext cx="8135937" cy="830262"/>
          </a:xfrm>
          <a:prstGeom prst="rect">
            <a:avLst/>
          </a:prstGeom>
          <a:noFill/>
        </p:spPr>
        <p:txBody>
          <a:bodyPr>
            <a:spAutoFit/>
          </a:bodyPr>
          <a:lstStyle/>
          <a:p>
            <a:pPr algn="ctr">
              <a:defRPr/>
            </a:pPr>
            <a:r>
              <a:rPr lang="en-GB" sz="2400" b="1" dirty="0">
                <a:solidFill>
                  <a:schemeClr val="accent3">
                    <a:lumMod val="50000"/>
                  </a:schemeClr>
                </a:solidFill>
                <a:latin typeface="Calibri" pitchFamily="34" charset="0"/>
              </a:rPr>
              <a:t>Option </a:t>
            </a:r>
            <a:r>
              <a:rPr lang="en-GB" sz="2400" b="1" dirty="0">
                <a:solidFill>
                  <a:schemeClr val="accent3">
                    <a:lumMod val="50000"/>
                  </a:schemeClr>
                </a:solidFill>
                <a:latin typeface="Calibri" pitchFamily="34" charset="0"/>
              </a:rPr>
              <a:t>2</a:t>
            </a:r>
            <a:r>
              <a:rPr lang="en-GB" sz="2400" b="1" dirty="0">
                <a:solidFill>
                  <a:schemeClr val="accent3">
                    <a:lumMod val="50000"/>
                  </a:schemeClr>
                </a:solidFill>
                <a:latin typeface="Calibri" pitchFamily="34" charset="0"/>
              </a:rPr>
              <a:t/>
            </a:r>
            <a:br>
              <a:rPr lang="en-GB" sz="2400" b="1" dirty="0">
                <a:solidFill>
                  <a:schemeClr val="accent3">
                    <a:lumMod val="50000"/>
                  </a:schemeClr>
                </a:solidFill>
                <a:latin typeface="Calibri" pitchFamily="34" charset="0"/>
              </a:rPr>
            </a:br>
            <a:r>
              <a:rPr lang="en-GB" sz="2400" dirty="0">
                <a:solidFill>
                  <a:schemeClr val="accent3">
                    <a:lumMod val="50000"/>
                  </a:schemeClr>
                </a:solidFill>
                <a:latin typeface="Calibri" pitchFamily="34" charset="0"/>
              </a:rPr>
              <a:t>r</a:t>
            </a:r>
            <a:r>
              <a:rPr lang="en-GB" sz="2400" dirty="0">
                <a:solidFill>
                  <a:schemeClr val="accent3">
                    <a:lumMod val="50000"/>
                  </a:schemeClr>
                </a:solidFill>
                <a:latin typeface="Calibri" pitchFamily="34" charset="0"/>
              </a:rPr>
              <a:t>evenge</a:t>
            </a:r>
            <a:endParaRPr lang="en-GB" sz="2400" dirty="0">
              <a:solidFill>
                <a:schemeClr val="accent3">
                  <a:lumMod val="50000"/>
                </a:schemeClr>
              </a:solidFill>
              <a:latin typeface="Calibri" pitchFamily="34" charset="0"/>
            </a:endParaRPr>
          </a:p>
        </p:txBody>
      </p:sp>
      <p:sp>
        <p:nvSpPr>
          <p:cNvPr id="3" name="Rectangle 2"/>
          <p:cNvSpPr/>
          <p:nvPr/>
        </p:nvSpPr>
        <p:spPr>
          <a:xfrm>
            <a:off x="200025" y="1154113"/>
            <a:ext cx="8620125" cy="3970337"/>
          </a:xfrm>
          <a:prstGeom prst="rect">
            <a:avLst/>
          </a:prstGeom>
        </p:spPr>
        <p:txBody>
          <a:bodyPr>
            <a:spAutoFit/>
          </a:bodyPr>
          <a:lstStyle/>
          <a:p>
            <a:pPr>
              <a:defRPr/>
            </a:pPr>
            <a:r>
              <a:rPr lang="en-GB" b="1" dirty="0">
                <a:solidFill>
                  <a:schemeClr val="accent3">
                    <a:lumMod val="50000"/>
                  </a:schemeClr>
                </a:solidFill>
                <a:latin typeface="Calibri" pitchFamily="34" charset="0"/>
              </a:rPr>
              <a:t>Scene </a:t>
            </a:r>
            <a:r>
              <a:rPr lang="en-GB" b="1" dirty="0">
                <a:solidFill>
                  <a:schemeClr val="accent3">
                    <a:lumMod val="50000"/>
                  </a:schemeClr>
                </a:solidFill>
                <a:latin typeface="Calibri" pitchFamily="34" charset="0"/>
              </a:rPr>
              <a:t>1</a:t>
            </a:r>
            <a:r>
              <a:rPr lang="en-GB" dirty="0">
                <a:solidFill>
                  <a:schemeClr val="accent3">
                    <a:lumMod val="50000"/>
                  </a:schemeClr>
                </a:solidFill>
                <a:latin typeface="Calibri" pitchFamily="34" charset="0"/>
              </a:rPr>
              <a:t> </a:t>
            </a:r>
            <a:endParaRPr lang="en-GB" dirty="0">
              <a:solidFill>
                <a:schemeClr val="accent3">
                  <a:lumMod val="50000"/>
                </a:schemeClr>
              </a:solidFill>
              <a:latin typeface="Calibri" pitchFamily="34" charset="0"/>
            </a:endParaRPr>
          </a:p>
          <a:p>
            <a:pPr>
              <a:defRPr/>
            </a:pPr>
            <a:r>
              <a:rPr lang="en-GB" dirty="0">
                <a:latin typeface="Calibri" pitchFamily="34" charset="0"/>
              </a:rPr>
              <a:t>Introduce us to a person who is always the brunt of practical jokes.  Near the end of the scene, something happens that pushes him/her over the edge.  At that moment,  </a:t>
            </a:r>
            <a:r>
              <a:rPr lang="en-GB" dirty="0">
                <a:latin typeface="Calibri" pitchFamily="34" charset="0"/>
              </a:rPr>
              <a:t>he/she </a:t>
            </a:r>
            <a:r>
              <a:rPr lang="en-GB" dirty="0">
                <a:latin typeface="Calibri" pitchFamily="34" charset="0"/>
              </a:rPr>
              <a:t>decides to spring a practical joke of his/her own to get even</a:t>
            </a:r>
            <a:r>
              <a:rPr lang="en-GB" dirty="0">
                <a:latin typeface="Calibri" pitchFamily="34" charset="0"/>
              </a:rPr>
              <a:t>.</a:t>
            </a:r>
          </a:p>
          <a:p>
            <a:pPr>
              <a:defRPr/>
            </a:pPr>
            <a:endParaRPr lang="en-GB" dirty="0">
              <a:latin typeface="Calibri" pitchFamily="34" charset="0"/>
            </a:endParaRPr>
          </a:p>
          <a:p>
            <a:pPr>
              <a:defRPr/>
            </a:pPr>
            <a:r>
              <a:rPr lang="en-GB" b="1" dirty="0">
                <a:solidFill>
                  <a:schemeClr val="accent3">
                    <a:lumMod val="50000"/>
                  </a:schemeClr>
                </a:solidFill>
                <a:latin typeface="Calibri" pitchFamily="34" charset="0"/>
              </a:rPr>
              <a:t>Scene 2</a:t>
            </a:r>
            <a:r>
              <a:rPr lang="en-GB" dirty="0">
                <a:latin typeface="Calibri" pitchFamily="34" charset="0"/>
              </a:rPr>
              <a:t> He/she makes preparations for the joke. </a:t>
            </a:r>
          </a:p>
          <a:p>
            <a:pPr>
              <a:defRPr/>
            </a:pPr>
            <a:r>
              <a:rPr lang="en-GB" dirty="0">
                <a:latin typeface="Calibri" pitchFamily="34" charset="0"/>
              </a:rPr>
              <a:t>Does he/she need to find helpers, secure a location, and gather props?  The scene ends when he/she is all set to spring the joke.  </a:t>
            </a:r>
            <a:endParaRPr lang="en-GB" dirty="0">
              <a:latin typeface="Calibri" pitchFamily="34" charset="0"/>
            </a:endParaRPr>
          </a:p>
          <a:p>
            <a:pPr>
              <a:defRPr/>
            </a:pPr>
            <a:endParaRPr lang="en-GB" b="1" dirty="0">
              <a:latin typeface="Calibri" pitchFamily="34" charset="0"/>
            </a:endParaRPr>
          </a:p>
          <a:p>
            <a:pPr>
              <a:defRPr/>
            </a:pPr>
            <a:r>
              <a:rPr lang="en-GB" b="1" dirty="0">
                <a:solidFill>
                  <a:schemeClr val="accent3">
                    <a:lumMod val="50000"/>
                  </a:schemeClr>
                </a:solidFill>
                <a:latin typeface="Calibri" pitchFamily="34" charset="0"/>
              </a:rPr>
              <a:t>Scene 3</a:t>
            </a:r>
            <a:r>
              <a:rPr lang="en-GB" dirty="0">
                <a:solidFill>
                  <a:schemeClr val="accent3">
                    <a:lumMod val="50000"/>
                  </a:schemeClr>
                </a:solidFill>
                <a:latin typeface="Calibri" pitchFamily="34" charset="0"/>
              </a:rPr>
              <a:t> </a:t>
            </a:r>
          </a:p>
          <a:p>
            <a:pPr>
              <a:defRPr/>
            </a:pPr>
            <a:r>
              <a:rPr lang="en-GB" dirty="0">
                <a:latin typeface="Calibri" pitchFamily="34" charset="0"/>
              </a:rPr>
              <a:t>Our main character springs the joke.  What happens as a result? </a:t>
            </a:r>
          </a:p>
          <a:p>
            <a:pPr>
              <a:defRPr/>
            </a:pPr>
            <a:r>
              <a:rPr lang="en-GB" dirty="0">
                <a:latin typeface="Calibri" pitchFamily="34" charset="0"/>
              </a:rPr>
              <a:t>Can you come up with a twist – e.g. the joke has some unexpected or undesired effect?</a:t>
            </a:r>
            <a:endParaRPr lang="en-GB" b="1" dirty="0">
              <a:latin typeface="Calibri" pitchFamily="34" charset="0"/>
            </a:endParaRPr>
          </a:p>
          <a:p>
            <a:pPr>
              <a:defRPr/>
            </a:pPr>
            <a:endParaRPr lang="en-GB" b="1" dirty="0">
              <a:latin typeface="Calibri" pitchFamily="34" charset="0"/>
            </a:endParaRPr>
          </a:p>
          <a:p>
            <a:pPr>
              <a:defRPr/>
            </a:pPr>
            <a:endParaRPr lang="en-GB" dirty="0">
              <a:latin typeface="Calibri" pitchFamily="34" charset="0"/>
            </a:endParaRPr>
          </a:p>
        </p:txBody>
      </p:sp>
      <p:sp>
        <p:nvSpPr>
          <p:cNvPr id="27651" name="Rectangle 5"/>
          <p:cNvSpPr>
            <a:spLocks noChangeArrowheads="1"/>
          </p:cNvSpPr>
          <p:nvPr/>
        </p:nvSpPr>
        <p:spPr bwMode="auto">
          <a:xfrm>
            <a:off x="250825" y="5511800"/>
            <a:ext cx="8642350" cy="646113"/>
          </a:xfrm>
          <a:prstGeom prst="rect">
            <a:avLst/>
          </a:prstGeom>
          <a:noFill/>
          <a:ln w="9525">
            <a:noFill/>
            <a:miter lim="800000"/>
            <a:headEnd/>
            <a:tailEnd/>
          </a:ln>
        </p:spPr>
        <p:txBody>
          <a:bodyPr>
            <a:spAutoFit/>
          </a:bodyPr>
          <a:lstStyle/>
          <a:p>
            <a:r>
              <a:rPr lang="en-GB" b="1">
                <a:solidFill>
                  <a:schemeClr val="bg1"/>
                </a:solidFill>
                <a:latin typeface="Calibri" pitchFamily="34" charset="0"/>
              </a:rPr>
              <a:t>NOTE:</a:t>
            </a:r>
            <a:r>
              <a:rPr lang="en-GB">
                <a:solidFill>
                  <a:schemeClr val="bg1"/>
                </a:solidFill>
                <a:latin typeface="Calibri" pitchFamily="34" charset="0"/>
              </a:rPr>
              <a:t> This story is broken down into two or more sections or scenes, and the total story may be several pages long. But try to be as economical as possible.</a:t>
            </a:r>
            <a:endParaRPr lang="en-GB" b="1" u="sng">
              <a:solidFill>
                <a:schemeClr val="bg1"/>
              </a:solidFill>
              <a:latin typeface="Calibri" pitchFamily="34" charset="0"/>
            </a:endParaRPr>
          </a:p>
        </p:txBody>
      </p:sp>
    </p:spTree>
  </p:cSld>
  <p:clrMapOvr>
    <a:masterClrMapping/>
  </p:clrMapOvr>
  <p:transition spd="slow">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8313" y="188913"/>
            <a:ext cx="8135937" cy="830262"/>
          </a:xfrm>
          <a:prstGeom prst="rect">
            <a:avLst/>
          </a:prstGeom>
          <a:noFill/>
        </p:spPr>
        <p:txBody>
          <a:bodyPr>
            <a:spAutoFit/>
          </a:bodyPr>
          <a:lstStyle/>
          <a:p>
            <a:pPr algn="ctr">
              <a:defRPr/>
            </a:pPr>
            <a:r>
              <a:rPr lang="en-GB" sz="2400" b="1" dirty="0">
                <a:solidFill>
                  <a:schemeClr val="accent3">
                    <a:lumMod val="50000"/>
                  </a:schemeClr>
                </a:solidFill>
                <a:latin typeface="Calibri" pitchFamily="34" charset="0"/>
              </a:rPr>
              <a:t>Option </a:t>
            </a:r>
            <a:r>
              <a:rPr lang="en-GB" sz="2400" b="1" dirty="0">
                <a:solidFill>
                  <a:schemeClr val="accent3">
                    <a:lumMod val="50000"/>
                  </a:schemeClr>
                </a:solidFill>
                <a:latin typeface="Calibri" pitchFamily="34" charset="0"/>
              </a:rPr>
              <a:t>3</a:t>
            </a:r>
            <a:r>
              <a:rPr lang="en-GB" sz="2400" b="1" dirty="0">
                <a:solidFill>
                  <a:schemeClr val="accent3">
                    <a:lumMod val="50000"/>
                  </a:schemeClr>
                </a:solidFill>
                <a:latin typeface="Calibri" pitchFamily="34" charset="0"/>
              </a:rPr>
              <a:t/>
            </a:r>
            <a:br>
              <a:rPr lang="en-GB" sz="2400" b="1" dirty="0">
                <a:solidFill>
                  <a:schemeClr val="accent3">
                    <a:lumMod val="50000"/>
                  </a:schemeClr>
                </a:solidFill>
                <a:latin typeface="Calibri" pitchFamily="34" charset="0"/>
              </a:rPr>
            </a:br>
            <a:r>
              <a:rPr lang="en-GB" sz="2400" dirty="0">
                <a:solidFill>
                  <a:schemeClr val="accent3">
                    <a:lumMod val="50000"/>
                  </a:schemeClr>
                </a:solidFill>
                <a:latin typeface="Calibri" pitchFamily="34" charset="0"/>
              </a:rPr>
              <a:t>e</a:t>
            </a:r>
            <a:r>
              <a:rPr lang="en-GB" sz="2400" dirty="0">
                <a:solidFill>
                  <a:schemeClr val="accent3">
                    <a:lumMod val="50000"/>
                  </a:schemeClr>
                </a:solidFill>
                <a:latin typeface="Calibri" pitchFamily="34" charset="0"/>
              </a:rPr>
              <a:t>scape</a:t>
            </a:r>
            <a:endParaRPr lang="en-GB" sz="2400" dirty="0">
              <a:solidFill>
                <a:schemeClr val="accent3">
                  <a:lumMod val="50000"/>
                </a:schemeClr>
              </a:solidFill>
              <a:latin typeface="Calibri" pitchFamily="34" charset="0"/>
            </a:endParaRPr>
          </a:p>
        </p:txBody>
      </p:sp>
      <p:sp>
        <p:nvSpPr>
          <p:cNvPr id="28674" name="Rectangle 1"/>
          <p:cNvSpPr>
            <a:spLocks noChangeArrowheads="1"/>
          </p:cNvSpPr>
          <p:nvPr/>
        </p:nvSpPr>
        <p:spPr bwMode="auto">
          <a:xfrm rot="-365598">
            <a:off x="915988" y="4349750"/>
            <a:ext cx="6596062" cy="2030413"/>
          </a:xfrm>
          <a:prstGeom prst="rect">
            <a:avLst/>
          </a:prstGeom>
          <a:noFill/>
          <a:ln w="9525">
            <a:noFill/>
            <a:miter lim="800000"/>
            <a:headEnd/>
            <a:tailEnd/>
          </a:ln>
        </p:spPr>
        <p:txBody>
          <a:bodyPr>
            <a:spAutoFit/>
          </a:bodyPr>
          <a:lstStyle/>
          <a:p>
            <a:r>
              <a:rPr lang="en-GB" b="1">
                <a:latin typeface="Calibri" pitchFamily="34" charset="0"/>
              </a:rPr>
              <a:t>Scene 2:</a:t>
            </a:r>
            <a:r>
              <a:rPr lang="en-GB">
                <a:latin typeface="Calibri" pitchFamily="34" charset="0"/>
              </a:rPr>
              <a:t> The main character prepares an escape, plans it, and perhaps makes a preliminary attempt.  </a:t>
            </a:r>
          </a:p>
          <a:p>
            <a:r>
              <a:rPr lang="en-GB">
                <a:latin typeface="Calibri" pitchFamily="34" charset="0"/>
              </a:rPr>
              <a:t>S/he runs into obstacles or setbacks which make the situation worse. </a:t>
            </a:r>
          </a:p>
          <a:p>
            <a:r>
              <a:rPr lang="en-GB">
                <a:solidFill>
                  <a:schemeClr val="bg1"/>
                </a:solidFill>
                <a:latin typeface="Calibri" pitchFamily="34" charset="0"/>
              </a:rPr>
              <a:t>S/he must now adjust her/his plan</a:t>
            </a:r>
            <a:r>
              <a:rPr lang="en-GB">
                <a:latin typeface="Calibri" pitchFamily="34" charset="0"/>
              </a:rPr>
              <a:t> </a:t>
            </a:r>
            <a:r>
              <a:rPr lang="en-GB">
                <a:solidFill>
                  <a:schemeClr val="bg1"/>
                </a:solidFill>
                <a:latin typeface="Calibri" pitchFamily="34" charset="0"/>
              </a:rPr>
              <a:t>accordingly.  </a:t>
            </a:r>
          </a:p>
          <a:p>
            <a:r>
              <a:rPr lang="en-GB">
                <a:solidFill>
                  <a:schemeClr val="bg1"/>
                </a:solidFill>
                <a:latin typeface="Calibri" pitchFamily="34" charset="0"/>
              </a:rPr>
              <a:t>At the end of this part of the story, things have deteriorated and it seems your character will never be able to escape.  S/he decides to make one last try.  </a:t>
            </a:r>
            <a:endParaRPr lang="en-GB" b="1">
              <a:solidFill>
                <a:schemeClr val="bg1"/>
              </a:solidFill>
              <a:latin typeface="Calibri" pitchFamily="34" charset="0"/>
            </a:endParaRPr>
          </a:p>
        </p:txBody>
      </p:sp>
      <p:sp>
        <p:nvSpPr>
          <p:cNvPr id="4" name="Rectangle 3"/>
          <p:cNvSpPr/>
          <p:nvPr/>
        </p:nvSpPr>
        <p:spPr>
          <a:xfrm>
            <a:off x="250825" y="1019175"/>
            <a:ext cx="8497888" cy="2862263"/>
          </a:xfrm>
          <a:prstGeom prst="rect">
            <a:avLst/>
          </a:prstGeom>
        </p:spPr>
        <p:txBody>
          <a:bodyPr>
            <a:spAutoFit/>
          </a:bodyPr>
          <a:lstStyle/>
          <a:p>
            <a:pPr>
              <a:defRPr/>
            </a:pPr>
            <a:endParaRPr lang="en-GB" b="1" dirty="0">
              <a:latin typeface="Calibri" pitchFamily="34" charset="0"/>
            </a:endParaRPr>
          </a:p>
          <a:p>
            <a:pPr>
              <a:defRPr/>
            </a:pPr>
            <a:r>
              <a:rPr lang="en-GB" b="1" dirty="0">
                <a:latin typeface="Calibri" pitchFamily="34" charset="0"/>
              </a:rPr>
              <a:t>Scene 1:</a:t>
            </a:r>
            <a:r>
              <a:rPr lang="en-GB" dirty="0">
                <a:latin typeface="Calibri" pitchFamily="34" charset="0"/>
              </a:rPr>
              <a:t> </a:t>
            </a:r>
            <a:r>
              <a:rPr lang="en-GB" dirty="0">
                <a:latin typeface="Calibri" pitchFamily="34" charset="0"/>
              </a:rPr>
              <a:t>Introduce us to a main character who, in the normal course of life, suddenly finds </a:t>
            </a:r>
            <a:r>
              <a:rPr lang="en-GB" dirty="0">
                <a:latin typeface="Calibri" pitchFamily="34" charset="0"/>
              </a:rPr>
              <a:t>him/herself </a:t>
            </a:r>
            <a:r>
              <a:rPr lang="en-GB" dirty="0">
                <a:latin typeface="Calibri" pitchFamily="34" charset="0"/>
              </a:rPr>
              <a:t>in some sort of trap or prison. </a:t>
            </a:r>
          </a:p>
          <a:p>
            <a:pPr>
              <a:defRPr/>
            </a:pPr>
            <a:endParaRPr lang="en-GB" dirty="0">
              <a:latin typeface="Calibri" pitchFamily="34" charset="0"/>
            </a:endParaRPr>
          </a:p>
          <a:p>
            <a:pPr>
              <a:defRPr/>
            </a:pPr>
            <a:r>
              <a:rPr lang="en-GB" dirty="0">
                <a:latin typeface="Calibri" pitchFamily="34" charset="0"/>
              </a:rPr>
              <a:t>This </a:t>
            </a:r>
            <a:r>
              <a:rPr lang="en-GB" dirty="0">
                <a:latin typeface="Calibri" pitchFamily="34" charset="0"/>
              </a:rPr>
              <a:t>can be:</a:t>
            </a:r>
          </a:p>
          <a:p>
            <a:pPr marL="285750" indent="-285750">
              <a:buFont typeface="Arial" pitchFamily="34" charset="0"/>
              <a:buChar char="•"/>
              <a:defRPr/>
            </a:pPr>
            <a:r>
              <a:rPr lang="en-GB" dirty="0">
                <a:latin typeface="Calibri" pitchFamily="34" charset="0"/>
              </a:rPr>
              <a:t>A real, physical imprisonment (jail, a mine, a castle, a dungeon)</a:t>
            </a:r>
          </a:p>
          <a:p>
            <a:pPr marL="285750" indent="-285750">
              <a:buFont typeface="Arial" pitchFamily="34" charset="0"/>
              <a:buChar char="•"/>
              <a:defRPr/>
            </a:pPr>
            <a:r>
              <a:rPr lang="en-GB" dirty="0">
                <a:latin typeface="Calibri" pitchFamily="34" charset="0"/>
              </a:rPr>
              <a:t>A social situation (trapped at a very boring party, in a boring lesson, in a slow religious service), </a:t>
            </a:r>
          </a:p>
          <a:p>
            <a:pPr marL="285750" indent="-285750">
              <a:buFont typeface="Arial" pitchFamily="34" charset="0"/>
              <a:buChar char="•"/>
              <a:defRPr/>
            </a:pPr>
            <a:r>
              <a:rPr lang="en-GB" dirty="0">
                <a:latin typeface="Calibri" pitchFamily="34" charset="0"/>
              </a:rPr>
              <a:t>Possibly even some kind of mental prison, for </a:t>
            </a:r>
            <a:r>
              <a:rPr lang="en-GB" dirty="0">
                <a:latin typeface="Calibri" pitchFamily="34" charset="0"/>
              </a:rPr>
              <a:t>example </a:t>
            </a:r>
            <a:r>
              <a:rPr lang="en-GB" dirty="0">
                <a:latin typeface="Calibri" pitchFamily="34" charset="0"/>
              </a:rPr>
              <a:t>someone with a phobia about spiders is stuck because there is a spider between them and the door.</a:t>
            </a:r>
            <a:endParaRPr lang="en-GB" b="1" dirty="0">
              <a:latin typeface="Calibri" pitchFamily="34" charset="0"/>
            </a:endParaRPr>
          </a:p>
        </p:txBody>
      </p:sp>
    </p:spTree>
  </p:cSld>
  <p:clrMapOvr>
    <a:masterClrMapping/>
  </p:clrMapOvr>
  <p:transition spd="slow">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850" y="1260475"/>
            <a:ext cx="8280400" cy="5016500"/>
          </a:xfrm>
          <a:prstGeom prst="rect">
            <a:avLst/>
          </a:prstGeom>
        </p:spPr>
        <p:txBody>
          <a:bodyPr>
            <a:spAutoFit/>
          </a:bodyPr>
          <a:lstStyle/>
          <a:p>
            <a:pPr>
              <a:defRPr/>
            </a:pPr>
            <a:endParaRPr lang="en-GB" sz="2000" b="1" dirty="0">
              <a:solidFill>
                <a:schemeClr val="accent3">
                  <a:lumMod val="50000"/>
                </a:schemeClr>
              </a:solidFill>
              <a:latin typeface="Calibri" pitchFamily="34" charset="0"/>
            </a:endParaRPr>
          </a:p>
          <a:p>
            <a:pPr>
              <a:defRPr/>
            </a:pPr>
            <a:r>
              <a:rPr lang="en-GB" sz="2000" b="1" dirty="0">
                <a:solidFill>
                  <a:schemeClr val="accent3">
                    <a:lumMod val="50000"/>
                  </a:schemeClr>
                </a:solidFill>
                <a:latin typeface="Calibri" pitchFamily="34" charset="0"/>
              </a:rPr>
              <a:t>Scene 3</a:t>
            </a:r>
            <a:r>
              <a:rPr lang="en-GB" sz="2000" dirty="0">
                <a:solidFill>
                  <a:schemeClr val="accent3">
                    <a:lumMod val="50000"/>
                  </a:schemeClr>
                </a:solidFill>
                <a:latin typeface="Calibri" pitchFamily="34" charset="0"/>
              </a:rPr>
              <a:t> </a:t>
            </a:r>
            <a:endParaRPr lang="en-GB" sz="2000" dirty="0">
              <a:solidFill>
                <a:schemeClr val="accent3">
                  <a:lumMod val="50000"/>
                </a:schemeClr>
              </a:solidFill>
              <a:latin typeface="Calibri" pitchFamily="34" charset="0"/>
            </a:endParaRPr>
          </a:p>
          <a:p>
            <a:pPr>
              <a:defRPr/>
            </a:pPr>
            <a:r>
              <a:rPr lang="en-GB" sz="2000" dirty="0">
                <a:latin typeface="Calibri" pitchFamily="34" charset="0"/>
              </a:rPr>
              <a:t>They make their final, desperate attempt.  </a:t>
            </a:r>
            <a:endParaRPr lang="en-GB" sz="2000" dirty="0">
              <a:latin typeface="Calibri" pitchFamily="34" charset="0"/>
            </a:endParaRPr>
          </a:p>
          <a:p>
            <a:pPr>
              <a:defRPr/>
            </a:pPr>
            <a:endParaRPr lang="en-GB" sz="2000" dirty="0">
              <a:latin typeface="Calibri" pitchFamily="34" charset="0"/>
            </a:endParaRPr>
          </a:p>
          <a:p>
            <a:pPr>
              <a:defRPr/>
            </a:pPr>
            <a:r>
              <a:rPr lang="en-GB" sz="2000" dirty="0">
                <a:latin typeface="Calibri" pitchFamily="34" charset="0"/>
              </a:rPr>
              <a:t>What happens as a result? </a:t>
            </a:r>
            <a:endParaRPr lang="en-GB" sz="2000" dirty="0">
              <a:latin typeface="Calibri" pitchFamily="34" charset="0"/>
            </a:endParaRPr>
          </a:p>
          <a:p>
            <a:pPr>
              <a:defRPr/>
            </a:pPr>
            <a:r>
              <a:rPr lang="en-GB" sz="2000" dirty="0">
                <a:latin typeface="Calibri" pitchFamily="34" charset="0"/>
              </a:rPr>
              <a:t>Did </a:t>
            </a:r>
            <a:r>
              <a:rPr lang="en-GB" sz="2000" dirty="0">
                <a:latin typeface="Calibri" pitchFamily="34" charset="0"/>
              </a:rPr>
              <a:t>they escape?  </a:t>
            </a:r>
            <a:endParaRPr lang="en-GB" sz="2000" dirty="0">
              <a:latin typeface="Calibri" pitchFamily="34" charset="0"/>
            </a:endParaRPr>
          </a:p>
          <a:p>
            <a:pPr>
              <a:defRPr/>
            </a:pPr>
            <a:r>
              <a:rPr lang="en-GB" sz="2000" dirty="0">
                <a:latin typeface="Calibri" pitchFamily="34" charset="0"/>
              </a:rPr>
              <a:t>Was </a:t>
            </a:r>
            <a:r>
              <a:rPr lang="en-GB" sz="2000" dirty="0">
                <a:latin typeface="Calibri" pitchFamily="34" charset="0"/>
              </a:rPr>
              <a:t>it a total success?  </a:t>
            </a:r>
            <a:endParaRPr lang="en-GB" sz="2000" dirty="0">
              <a:latin typeface="Calibri" pitchFamily="34" charset="0"/>
            </a:endParaRPr>
          </a:p>
          <a:p>
            <a:pPr>
              <a:defRPr/>
            </a:pPr>
            <a:r>
              <a:rPr lang="en-GB" sz="2000" dirty="0">
                <a:latin typeface="Calibri" pitchFamily="34" charset="0"/>
              </a:rPr>
              <a:t>A </a:t>
            </a:r>
            <a:r>
              <a:rPr lang="en-GB" sz="2000" dirty="0">
                <a:latin typeface="Calibri" pitchFamily="34" charset="0"/>
              </a:rPr>
              <a:t>mixed success?  </a:t>
            </a:r>
            <a:endParaRPr lang="en-GB" sz="2000" dirty="0">
              <a:latin typeface="Calibri" pitchFamily="34" charset="0"/>
            </a:endParaRPr>
          </a:p>
          <a:p>
            <a:pPr>
              <a:defRPr/>
            </a:pPr>
            <a:r>
              <a:rPr lang="en-GB" sz="2000" dirty="0">
                <a:latin typeface="Calibri" pitchFamily="34" charset="0"/>
              </a:rPr>
              <a:t>A </a:t>
            </a:r>
            <a:r>
              <a:rPr lang="en-GB" sz="2000" dirty="0">
                <a:latin typeface="Calibri" pitchFamily="34" charset="0"/>
              </a:rPr>
              <a:t>failure?  </a:t>
            </a:r>
          </a:p>
          <a:p>
            <a:pPr>
              <a:defRPr/>
            </a:pPr>
            <a:r>
              <a:rPr lang="en-GB" sz="2000" dirty="0">
                <a:latin typeface="Calibri" pitchFamily="34" charset="0"/>
              </a:rPr>
              <a:t>Can you come up with a twist</a:t>
            </a:r>
            <a:r>
              <a:rPr lang="en-GB" sz="2000" dirty="0">
                <a:latin typeface="Calibri" pitchFamily="34" charset="0"/>
              </a:rPr>
              <a:t>?</a:t>
            </a:r>
          </a:p>
          <a:p>
            <a:pPr>
              <a:defRPr/>
            </a:pPr>
            <a:endParaRPr lang="en-GB" sz="2000" dirty="0">
              <a:latin typeface="Calibri" pitchFamily="34" charset="0"/>
            </a:endParaRPr>
          </a:p>
          <a:p>
            <a:pPr>
              <a:defRPr/>
            </a:pPr>
            <a:endParaRPr lang="en-GB" sz="2000" dirty="0">
              <a:latin typeface="Calibri" pitchFamily="34" charset="0"/>
            </a:endParaRPr>
          </a:p>
          <a:p>
            <a:pPr>
              <a:defRPr/>
            </a:pPr>
            <a:endParaRPr lang="en-GB" sz="2000" dirty="0">
              <a:latin typeface="Calibri" pitchFamily="34" charset="0"/>
            </a:endParaRPr>
          </a:p>
          <a:p>
            <a:pPr>
              <a:defRPr/>
            </a:pPr>
            <a:endParaRPr lang="en-GB" sz="2000" dirty="0">
              <a:latin typeface="Calibri" pitchFamily="34" charset="0"/>
            </a:endParaRPr>
          </a:p>
          <a:p>
            <a:pPr>
              <a:defRPr/>
            </a:pPr>
            <a:r>
              <a:rPr lang="en-GB" sz="2000" dirty="0">
                <a:solidFill>
                  <a:schemeClr val="bg1"/>
                </a:solidFill>
                <a:latin typeface="Calibri" pitchFamily="34" charset="0"/>
              </a:rPr>
              <a:t>NOTE: This story is broken </a:t>
            </a:r>
            <a:r>
              <a:rPr lang="en-GB" sz="2000" dirty="0">
                <a:solidFill>
                  <a:schemeClr val="bg1"/>
                </a:solidFill>
                <a:latin typeface="Calibri" pitchFamily="34" charset="0"/>
              </a:rPr>
              <a:t>down into </a:t>
            </a:r>
            <a:r>
              <a:rPr lang="en-GB" sz="2000" dirty="0">
                <a:solidFill>
                  <a:schemeClr val="bg1"/>
                </a:solidFill>
                <a:latin typeface="Calibri" pitchFamily="34" charset="0"/>
              </a:rPr>
              <a:t>two or more sections or scenes, and the total story may be several pages long. But try to be as economical as </a:t>
            </a:r>
            <a:r>
              <a:rPr lang="en-GB" sz="2000" dirty="0">
                <a:solidFill>
                  <a:schemeClr val="bg1"/>
                </a:solidFill>
                <a:latin typeface="Calibri" pitchFamily="34" charset="0"/>
              </a:rPr>
              <a:t>possible.</a:t>
            </a:r>
            <a:endParaRPr lang="en-GB" sz="2000" dirty="0">
              <a:solidFill>
                <a:schemeClr val="bg1"/>
              </a:solidFill>
              <a:latin typeface="Calibri" pitchFamily="34" charset="0"/>
            </a:endParaRPr>
          </a:p>
        </p:txBody>
      </p:sp>
      <p:sp>
        <p:nvSpPr>
          <p:cNvPr id="3" name="TextBox 2"/>
          <p:cNvSpPr txBox="1"/>
          <p:nvPr/>
        </p:nvSpPr>
        <p:spPr>
          <a:xfrm>
            <a:off x="468313" y="188913"/>
            <a:ext cx="8135937" cy="830262"/>
          </a:xfrm>
          <a:prstGeom prst="rect">
            <a:avLst/>
          </a:prstGeom>
          <a:noFill/>
        </p:spPr>
        <p:txBody>
          <a:bodyPr>
            <a:spAutoFit/>
          </a:bodyPr>
          <a:lstStyle/>
          <a:p>
            <a:pPr algn="ctr">
              <a:defRPr/>
            </a:pPr>
            <a:r>
              <a:rPr lang="en-GB" sz="2400" b="1" dirty="0">
                <a:solidFill>
                  <a:schemeClr val="accent3">
                    <a:lumMod val="50000"/>
                  </a:schemeClr>
                </a:solidFill>
                <a:latin typeface="Calibri" pitchFamily="34" charset="0"/>
              </a:rPr>
              <a:t>Option 3 </a:t>
            </a:r>
            <a:r>
              <a:rPr lang="en-GB" sz="2400" b="1" dirty="0">
                <a:solidFill>
                  <a:schemeClr val="accent3">
                    <a:lumMod val="50000"/>
                  </a:schemeClr>
                </a:solidFill>
                <a:latin typeface="Calibri" pitchFamily="34" charset="0"/>
              </a:rPr>
              <a:t>continued</a:t>
            </a:r>
            <a:r>
              <a:rPr lang="en-GB" sz="2400" b="1" dirty="0">
                <a:solidFill>
                  <a:schemeClr val="accent3">
                    <a:lumMod val="50000"/>
                  </a:schemeClr>
                </a:solidFill>
                <a:latin typeface="Calibri" pitchFamily="34" charset="0"/>
              </a:rPr>
              <a:t/>
            </a:r>
            <a:br>
              <a:rPr lang="en-GB" sz="2400" b="1" dirty="0">
                <a:solidFill>
                  <a:schemeClr val="accent3">
                    <a:lumMod val="50000"/>
                  </a:schemeClr>
                </a:solidFill>
                <a:latin typeface="Calibri" pitchFamily="34" charset="0"/>
              </a:rPr>
            </a:br>
            <a:r>
              <a:rPr lang="en-GB" sz="2400" dirty="0">
                <a:solidFill>
                  <a:schemeClr val="accent3">
                    <a:lumMod val="50000"/>
                  </a:schemeClr>
                </a:solidFill>
                <a:latin typeface="Calibri" pitchFamily="34" charset="0"/>
              </a:rPr>
              <a:t>e</a:t>
            </a:r>
            <a:r>
              <a:rPr lang="en-GB" sz="2400" dirty="0">
                <a:solidFill>
                  <a:schemeClr val="accent3">
                    <a:lumMod val="50000"/>
                  </a:schemeClr>
                </a:solidFill>
                <a:latin typeface="Calibri" pitchFamily="34" charset="0"/>
              </a:rPr>
              <a:t>scape</a:t>
            </a:r>
            <a:endParaRPr lang="en-GB" sz="2400" dirty="0">
              <a:solidFill>
                <a:schemeClr val="accent3">
                  <a:lumMod val="50000"/>
                </a:schemeClr>
              </a:solidFill>
              <a:latin typeface="Calibri" pitchFamily="34" charset="0"/>
            </a:endParaRPr>
          </a:p>
        </p:txBody>
      </p:sp>
    </p:spTree>
  </p:cSld>
  <p:clrMapOvr>
    <a:masterClrMapping/>
  </p:clrMapOvr>
  <p:transition spd="slow">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9975" y="333375"/>
            <a:ext cx="4535488" cy="460375"/>
          </a:xfrm>
          <a:prstGeom prst="rect">
            <a:avLst/>
          </a:prstGeom>
          <a:noFill/>
        </p:spPr>
        <p:txBody>
          <a:bodyPr>
            <a:spAutoFit/>
          </a:bodyPr>
          <a:lstStyle/>
          <a:p>
            <a:pPr algn="ctr">
              <a:defRPr/>
            </a:pPr>
            <a:r>
              <a:rPr lang="en-GB" sz="2400" b="1" dirty="0">
                <a:solidFill>
                  <a:schemeClr val="accent3">
                    <a:lumMod val="50000"/>
                  </a:schemeClr>
                </a:solidFill>
                <a:latin typeface="Calibri" pitchFamily="34" charset="0"/>
              </a:rPr>
              <a:t>Conclusion</a:t>
            </a:r>
          </a:p>
        </p:txBody>
      </p:sp>
      <p:sp>
        <p:nvSpPr>
          <p:cNvPr id="30722" name="Rectangle 5"/>
          <p:cNvSpPr>
            <a:spLocks noChangeArrowheads="1"/>
          </p:cNvSpPr>
          <p:nvPr/>
        </p:nvSpPr>
        <p:spPr bwMode="auto">
          <a:xfrm>
            <a:off x="468313" y="1052513"/>
            <a:ext cx="8135937" cy="708025"/>
          </a:xfrm>
          <a:prstGeom prst="rect">
            <a:avLst/>
          </a:prstGeom>
          <a:noFill/>
          <a:ln w="9525">
            <a:noFill/>
            <a:miter lim="800000"/>
            <a:headEnd/>
            <a:tailEnd/>
          </a:ln>
        </p:spPr>
        <p:txBody>
          <a:bodyPr>
            <a:spAutoFit/>
          </a:bodyPr>
          <a:lstStyle/>
          <a:p>
            <a:r>
              <a:rPr lang="en-US" sz="2000">
                <a:latin typeface="Calibri" pitchFamily="34" charset="0"/>
              </a:rPr>
              <a:t>We have had a fast run through these exercises and this will help you to work out if they could be employed in your own teaching.</a:t>
            </a:r>
          </a:p>
        </p:txBody>
      </p:sp>
      <p:sp>
        <p:nvSpPr>
          <p:cNvPr id="8" name="Rectangle 7"/>
          <p:cNvSpPr/>
          <p:nvPr/>
        </p:nvSpPr>
        <p:spPr>
          <a:xfrm rot="20716339">
            <a:off x="4216400" y="2443163"/>
            <a:ext cx="4572000" cy="1939925"/>
          </a:xfrm>
          <a:prstGeom prst="rect">
            <a:avLst/>
          </a:prstGeom>
        </p:spPr>
        <p:txBody>
          <a:bodyPr>
            <a:spAutoFit/>
          </a:bodyPr>
          <a:lstStyle/>
          <a:p>
            <a:pPr>
              <a:defRPr/>
            </a:pPr>
            <a:r>
              <a:rPr lang="en-US" sz="2000" dirty="0">
                <a:latin typeface="Calibri" pitchFamily="34" charset="0"/>
              </a:rPr>
              <a:t>The complete sequence of exercises is included in my book, co-authored with Dr Robyn Cox, </a:t>
            </a:r>
            <a:r>
              <a:rPr lang="en-US" sz="2000" i="1" dirty="0">
                <a:latin typeface="Calibri" pitchFamily="34" charset="0"/>
              </a:rPr>
              <a:t>Teaching </a:t>
            </a:r>
            <a:r>
              <a:rPr lang="en-US" sz="2000" i="1" dirty="0">
                <a:latin typeface="Calibri" pitchFamily="34" charset="0"/>
              </a:rPr>
              <a:t>Creative Writing in the Primary </a:t>
            </a:r>
            <a:r>
              <a:rPr lang="en-US" sz="2000" i="1" dirty="0">
                <a:latin typeface="Calibri" pitchFamily="34" charset="0"/>
              </a:rPr>
              <a:t>School </a:t>
            </a:r>
            <a:r>
              <a:rPr lang="en-US" sz="2000" dirty="0">
                <a:latin typeface="Calibri" pitchFamily="34" charset="0"/>
              </a:rPr>
              <a:t>(</a:t>
            </a:r>
            <a:r>
              <a:rPr lang="en-US" sz="2000" dirty="0" err="1">
                <a:latin typeface="Calibri" pitchFamily="34" charset="0"/>
              </a:rPr>
              <a:t>McGrawHill</a:t>
            </a:r>
            <a:r>
              <a:rPr lang="en-US" sz="2000" dirty="0">
                <a:latin typeface="Calibri" pitchFamily="34" charset="0"/>
              </a:rPr>
              <a:t>/OUP </a:t>
            </a:r>
            <a:r>
              <a:rPr lang="en-US" sz="2000" dirty="0">
                <a:latin typeface="Calibri" pitchFamily="34" charset="0"/>
              </a:rPr>
              <a:t>2012) see </a:t>
            </a:r>
            <a:r>
              <a:rPr lang="en-US" sz="2000" u="sng" dirty="0">
                <a:solidFill>
                  <a:schemeClr val="accent3">
                    <a:lumMod val="50000"/>
                  </a:schemeClr>
                </a:solidFill>
                <a:latin typeface="Calibri" pitchFamily="34" charset="0"/>
                <a:hlinkClick r:id="rId2"/>
              </a:rPr>
              <a:t>http://www.mcgraw-hill.co.uk/html/0335242790.html</a:t>
            </a:r>
            <a:endParaRPr lang="en-GB" sz="2000" dirty="0">
              <a:solidFill>
                <a:schemeClr val="accent3">
                  <a:lumMod val="50000"/>
                </a:schemeClr>
              </a:solidFill>
              <a:latin typeface="Calibri" pitchFamily="34" charset="0"/>
            </a:endParaRPr>
          </a:p>
        </p:txBody>
      </p:sp>
      <p:sp>
        <p:nvSpPr>
          <p:cNvPr id="30724" name="Rectangle 8"/>
          <p:cNvSpPr>
            <a:spLocks noChangeArrowheads="1"/>
          </p:cNvSpPr>
          <p:nvPr/>
        </p:nvSpPr>
        <p:spPr bwMode="auto">
          <a:xfrm>
            <a:off x="323850" y="2239963"/>
            <a:ext cx="3455988" cy="1939925"/>
          </a:xfrm>
          <a:prstGeom prst="rect">
            <a:avLst/>
          </a:prstGeom>
          <a:noFill/>
          <a:ln w="9525">
            <a:noFill/>
            <a:miter lim="800000"/>
            <a:headEnd/>
            <a:tailEnd/>
          </a:ln>
        </p:spPr>
        <p:txBody>
          <a:bodyPr>
            <a:spAutoFit/>
          </a:bodyPr>
          <a:lstStyle/>
          <a:p>
            <a:r>
              <a:rPr lang="en-US" sz="2000">
                <a:latin typeface="Calibri" pitchFamily="34" charset="0"/>
              </a:rPr>
              <a:t>These exercises form part of a sequence designed to provide a foundation in a range of techniques that will ensure your students’ work reaches its potential.</a:t>
            </a:r>
          </a:p>
        </p:txBody>
      </p:sp>
    </p:spTree>
  </p:cSld>
  <p:clrMapOvr>
    <a:masterClrMapping/>
  </p:clrMapOvr>
  <p:transition spd="slow">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235</TotalTime>
  <Words>1982</Words>
  <Application>Microsoft Office PowerPoint</Application>
  <PresentationFormat>On-screen Show (4:3)</PresentationFormat>
  <Paragraphs>162</Paragraphs>
  <Slides>17</Slides>
  <Notes>0</Notes>
  <HiddenSlides>0</HiddenSlides>
  <MMClips>0</MMClips>
  <ScaleCrop>false</ScaleCrop>
  <HeadingPairs>
    <vt:vector size="6" baseType="variant">
      <vt:variant>
        <vt:lpstr>Benyttede skrifttyper</vt:lpstr>
      </vt:variant>
      <vt:variant>
        <vt:i4>7</vt:i4>
      </vt:variant>
      <vt:variant>
        <vt:lpstr>Designskabeloner</vt:lpstr>
      </vt:variant>
      <vt:variant>
        <vt:i4>5</vt:i4>
      </vt:variant>
      <vt:variant>
        <vt:lpstr>Diastitler</vt:lpstr>
      </vt:variant>
      <vt:variant>
        <vt:i4>17</vt:i4>
      </vt:variant>
    </vt:vector>
  </HeadingPairs>
  <TitlesOfParts>
    <vt:vector size="29" baseType="lpstr">
      <vt:lpstr>Arial</vt:lpstr>
      <vt:lpstr>Franklin Gothic Medium</vt:lpstr>
      <vt:lpstr>Franklin Gothic Book</vt:lpstr>
      <vt:lpstr>Wingdings</vt:lpstr>
      <vt:lpstr>Calibri</vt:lpstr>
      <vt:lpstr>Tunga</vt:lpstr>
      <vt:lpstr>ＭＳ Ｐゴシック</vt:lpstr>
      <vt:lpstr>Angles</vt:lpstr>
      <vt:lpstr>Angles</vt:lpstr>
      <vt:lpstr>Angles</vt:lpstr>
      <vt:lpstr>Angles</vt:lpstr>
      <vt:lpstr>Angles</vt:lpstr>
      <vt:lpstr>NAWE CONFERENCE YORK, 2012 DELIGHT, ENTICE, INSPIRE</vt:lpstr>
      <vt:lpstr>Dias nummer 2</vt:lpstr>
      <vt:lpstr>Dias nummer 3</vt:lpstr>
      <vt:lpstr>Dias nummer 4</vt:lpstr>
      <vt:lpstr>Dias nummer 5</vt:lpstr>
      <vt:lpstr>Dias nummer 6</vt:lpstr>
      <vt:lpstr>Dias nummer 7</vt:lpstr>
      <vt:lpstr>Dias nummer 8</vt:lpstr>
      <vt:lpstr>Dias nummer 9</vt:lpstr>
      <vt:lpstr>Dias nummer 10</vt:lpstr>
      <vt:lpstr>Dias nummer 11</vt:lpstr>
      <vt:lpstr>Dias nummer 12</vt:lpstr>
      <vt:lpstr>Dias nummer 13</vt:lpstr>
      <vt:lpstr>Dias nummer 14</vt:lpstr>
      <vt:lpstr>Dias nummer 15</vt:lpstr>
      <vt:lpstr>Dias nummer 16</vt:lpstr>
      <vt:lpstr>Dias nummer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Delight, Entice, Inspire</dc:title>
  <dc:creator>MacLusdky</dc:creator>
  <cp:lastModifiedBy>MacLusdky</cp:lastModifiedBy>
  <cp:revision>26</cp:revision>
  <dcterms:created xsi:type="dcterms:W3CDTF">2012-11-09T19:16:57Z</dcterms:created>
  <dcterms:modified xsi:type="dcterms:W3CDTF">2013-10-07T09:41:51Z</dcterms:modified>
</cp:coreProperties>
</file>